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6"/>
  </p:notesMasterIdLst>
  <p:sldIdLst>
    <p:sldId id="422" r:id="rId2"/>
    <p:sldId id="333" r:id="rId3"/>
    <p:sldId id="334" r:id="rId4"/>
    <p:sldId id="335" r:id="rId5"/>
    <p:sldId id="337" r:id="rId6"/>
    <p:sldId id="433" r:id="rId7"/>
    <p:sldId id="338" r:id="rId8"/>
    <p:sldId id="420" r:id="rId9"/>
    <p:sldId id="421" r:id="rId10"/>
    <p:sldId id="435" r:id="rId11"/>
    <p:sldId id="413"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 id="353" r:id="rId27"/>
    <p:sldId id="354" r:id="rId28"/>
    <p:sldId id="355" r:id="rId29"/>
    <p:sldId id="356" r:id="rId30"/>
    <p:sldId id="357" r:id="rId31"/>
    <p:sldId id="358" r:id="rId32"/>
    <p:sldId id="359" r:id="rId33"/>
    <p:sldId id="360" r:id="rId34"/>
    <p:sldId id="361" r:id="rId35"/>
    <p:sldId id="362" r:id="rId36"/>
    <p:sldId id="363" r:id="rId37"/>
    <p:sldId id="364" r:id="rId38"/>
    <p:sldId id="426" r:id="rId39"/>
    <p:sldId id="365" r:id="rId40"/>
    <p:sldId id="366" r:id="rId41"/>
    <p:sldId id="367" r:id="rId42"/>
    <p:sldId id="418" r:id="rId43"/>
    <p:sldId id="419" r:id="rId44"/>
    <p:sldId id="368" r:id="rId45"/>
    <p:sldId id="436" r:id="rId46"/>
    <p:sldId id="369" r:id="rId47"/>
    <p:sldId id="414" r:id="rId48"/>
    <p:sldId id="415" r:id="rId49"/>
    <p:sldId id="416" r:id="rId50"/>
    <p:sldId id="417"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83" r:id="rId64"/>
    <p:sldId id="384" r:id="rId65"/>
    <p:sldId id="385" r:id="rId66"/>
    <p:sldId id="427" r:id="rId67"/>
    <p:sldId id="429" r:id="rId68"/>
    <p:sldId id="430" r:id="rId69"/>
    <p:sldId id="431" r:id="rId70"/>
    <p:sldId id="386" r:id="rId71"/>
    <p:sldId id="387" r:id="rId72"/>
    <p:sldId id="388" r:id="rId73"/>
    <p:sldId id="389" r:id="rId74"/>
    <p:sldId id="390" r:id="rId75"/>
    <p:sldId id="391" r:id="rId76"/>
    <p:sldId id="392" r:id="rId77"/>
    <p:sldId id="393" r:id="rId78"/>
    <p:sldId id="394" r:id="rId79"/>
    <p:sldId id="395" r:id="rId80"/>
    <p:sldId id="428" r:id="rId81"/>
    <p:sldId id="396" r:id="rId82"/>
    <p:sldId id="397" r:id="rId83"/>
    <p:sldId id="398" r:id="rId84"/>
    <p:sldId id="399" r:id="rId85"/>
    <p:sldId id="400" r:id="rId86"/>
    <p:sldId id="401" r:id="rId87"/>
    <p:sldId id="402" r:id="rId88"/>
    <p:sldId id="434" r:id="rId89"/>
    <p:sldId id="403" r:id="rId90"/>
    <p:sldId id="404" r:id="rId91"/>
    <p:sldId id="405" r:id="rId92"/>
    <p:sldId id="406" r:id="rId93"/>
    <p:sldId id="432" r:id="rId94"/>
    <p:sldId id="408" r:id="rId9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66"/>
    <a:srgbClr val="FF0000"/>
    <a:srgbClr val="CCFFCC"/>
    <a:srgbClr val="66FF33"/>
    <a:srgbClr val="99CC00"/>
    <a:srgbClr val="80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71" autoAdjust="0"/>
  </p:normalViewPr>
  <p:slideViewPr>
    <p:cSldViewPr>
      <p:cViewPr varScale="1">
        <p:scale>
          <a:sx n="60" d="100"/>
          <a:sy n="60" d="100"/>
        </p:scale>
        <p:origin x="160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2069975-A361-4C60-B0B5-DAAA9F27C23C}" type="datetimeFigureOut">
              <a:rPr lang="ar-EG" smtClean="0"/>
              <a:pPr/>
              <a:t>05/02/1440</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AA3B544-F24D-40F8-9789-058DE5BDDF04}" type="slidenum">
              <a:rPr lang="ar-EG" smtClean="0"/>
              <a:pPr/>
              <a:t>‹#›</a:t>
            </a:fld>
            <a:endParaRPr lang="ar-EG"/>
          </a:p>
        </p:txBody>
      </p:sp>
    </p:spTree>
    <p:extLst>
      <p:ext uri="{BB962C8B-B14F-4D97-AF65-F5344CB8AC3E}">
        <p14:creationId xmlns:p14="http://schemas.microsoft.com/office/powerpoint/2010/main" val="36530832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Laxative" TargetMode="External"/><Relationship Id="rId7" Type="http://schemas.openxmlformats.org/officeDocument/2006/relationships/hyperlink" Target="http://en.wikipedia.org/wiki/Tetracycline_antibiotic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en.wikipedia.org/wiki/Broad-spectrum_antibiotic" TargetMode="External"/><Relationship Id="rId5" Type="http://schemas.openxmlformats.org/officeDocument/2006/relationships/hyperlink" Target="http://en.wikipedia.org/wiki/Phenolphthalein" TargetMode="External"/><Relationship Id="rId4" Type="http://schemas.openxmlformats.org/officeDocument/2006/relationships/hyperlink" Target="http://en.wikipedia.org/wiki/Bisacody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Loop_diuretic"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en.wikipedia.org/wiki/United_States" TargetMode="External"/><Relationship Id="rId5" Type="http://schemas.openxmlformats.org/officeDocument/2006/relationships/hyperlink" Target="http://en.wikipedia.org/wiki/Hypertension" TargetMode="External"/><Relationship Id="rId4" Type="http://schemas.openxmlformats.org/officeDocument/2006/relationships/hyperlink" Target="http://en.wikipedia.org/wiki/Uric_acid"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n.wikipedia.org/wiki/Autoimmune_hemolytic_anemia" TargetMode="External"/><Relationship Id="rId3" Type="http://schemas.openxmlformats.org/officeDocument/2006/relationships/hyperlink" Target="http://en.wikipedia.org/wiki/Cytoplasm" TargetMode="External"/><Relationship Id="rId7" Type="http://schemas.openxmlformats.org/officeDocument/2006/relationships/hyperlink" Target="http://en.wikipedia.org/wiki/Lymph_node"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en.wikipedia.org/wiki/Histiocyte" TargetMode="External"/><Relationship Id="rId5" Type="http://schemas.openxmlformats.org/officeDocument/2006/relationships/hyperlink" Target="http://en.wikipedia.org/wiki/Idiopathic" TargetMode="External"/><Relationship Id="rId10" Type="http://schemas.openxmlformats.org/officeDocument/2006/relationships/hyperlink" Target="http://en.wikipedia.org/wiki/Megakaryocytes" TargetMode="External"/><Relationship Id="rId4" Type="http://schemas.openxmlformats.org/officeDocument/2006/relationships/hyperlink" Target="http://en.wikipedia.org/wiki/Rosai-Dorfman_disease" TargetMode="External"/><Relationship Id="rId9" Type="http://schemas.openxmlformats.org/officeDocument/2006/relationships/hyperlink" Target="http://en.wikipedia.org/wiki/Autoimmune_hepatiti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Appreciation for an autoimmune </a:t>
            </a:r>
            <a:r>
              <a:rPr lang="en-US" dirty="0" err="1"/>
              <a:t>aetiology</a:t>
            </a:r>
            <a:r>
              <a:rPr lang="en-US" dirty="0"/>
              <a:t> emerged in the 1940s as </a:t>
            </a:r>
            <a:r>
              <a:rPr lang="en-US" b="1" dirty="0" err="1"/>
              <a:t>Waldenström</a:t>
            </a:r>
            <a:r>
              <a:rPr lang="en-US" dirty="0"/>
              <a:t> recognized the relevance of </a:t>
            </a:r>
            <a:r>
              <a:rPr lang="en-US" dirty="0" err="1"/>
              <a:t>hypergammaglobulinaemia</a:t>
            </a:r>
            <a:r>
              <a:rPr lang="en-US" dirty="0"/>
              <a:t> in chronic hepatitis, and </a:t>
            </a:r>
            <a:r>
              <a:rPr lang="en-US" b="1" dirty="0"/>
              <a:t>Kunkel</a:t>
            </a:r>
            <a:r>
              <a:rPr lang="en-US" baseline="0" dirty="0"/>
              <a:t> </a:t>
            </a:r>
            <a:r>
              <a:rPr lang="en-US" dirty="0"/>
              <a:t>described a persistent liver disease predominantly in young females with </a:t>
            </a:r>
            <a:r>
              <a:rPr lang="en-US" dirty="0" err="1"/>
              <a:t>hypergammaglobulinaemia</a:t>
            </a:r>
            <a:r>
              <a:rPr lang="en-US" dirty="0"/>
              <a:t>, alongside </a:t>
            </a:r>
            <a:r>
              <a:rPr lang="en-US" dirty="0" err="1"/>
              <a:t>extrahepatic</a:t>
            </a:r>
            <a:r>
              <a:rPr lang="en-US" dirty="0"/>
              <a:t> symptoms including rash, </a:t>
            </a:r>
            <a:r>
              <a:rPr lang="en-US" dirty="0" err="1"/>
              <a:t>arthralgias</a:t>
            </a:r>
            <a:r>
              <a:rPr lang="en-US" dirty="0"/>
              <a:t>, fever and </a:t>
            </a:r>
            <a:r>
              <a:rPr lang="en-US" dirty="0" err="1"/>
              <a:t>amenorrhoea</a:t>
            </a:r>
            <a:r>
              <a:rPr lang="en-US" dirty="0"/>
              <a:t>.  </a:t>
            </a:r>
          </a:p>
        </p:txBody>
      </p:sp>
      <p:sp>
        <p:nvSpPr>
          <p:cNvPr id="4" name="Slide Number Placeholder 3"/>
          <p:cNvSpPr>
            <a:spLocks noGrp="1"/>
          </p:cNvSpPr>
          <p:nvPr>
            <p:ph type="sldNum" sz="quarter" idx="10"/>
          </p:nvPr>
        </p:nvSpPr>
        <p:spPr/>
        <p:txBody>
          <a:bodyPr/>
          <a:lstStyle/>
          <a:p>
            <a:fld id="{9AA3B544-F24D-40F8-9789-058DE5BDDF04}" type="slidenum">
              <a:rPr lang="ar-EG" smtClean="0"/>
              <a:pPr/>
              <a:t>6</a:t>
            </a:fld>
            <a:endParaRPr lang="ar-EG"/>
          </a:p>
        </p:txBody>
      </p:sp>
    </p:spTree>
    <p:extLst>
      <p:ext uri="{BB962C8B-B14F-4D97-AF65-F5344CB8AC3E}">
        <p14:creationId xmlns:p14="http://schemas.microsoft.com/office/powerpoint/2010/main" val="377535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IAIHG = International Autoimmune Hepatitis Group </a:t>
            </a:r>
          </a:p>
        </p:txBody>
      </p:sp>
      <p:sp>
        <p:nvSpPr>
          <p:cNvPr id="4" name="Slide Number Placeholder 3"/>
          <p:cNvSpPr>
            <a:spLocks noGrp="1"/>
          </p:cNvSpPr>
          <p:nvPr>
            <p:ph type="sldNum" sz="quarter" idx="10"/>
          </p:nvPr>
        </p:nvSpPr>
        <p:spPr/>
        <p:txBody>
          <a:bodyPr/>
          <a:lstStyle/>
          <a:p>
            <a:fld id="{9AA3B544-F24D-40F8-9789-058DE5BDDF04}" type="slidenum">
              <a:rPr lang="ar-EG" smtClean="0"/>
              <a:pPr/>
              <a:t>49</a:t>
            </a:fld>
            <a:endParaRPr lang="ar-EG"/>
          </a:p>
        </p:txBody>
      </p:sp>
    </p:spTree>
    <p:extLst>
      <p:ext uri="{BB962C8B-B14F-4D97-AF65-F5344CB8AC3E}">
        <p14:creationId xmlns:p14="http://schemas.microsoft.com/office/powerpoint/2010/main" val="3689960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1" dirty="0"/>
              <a:t>DRESS syndrome:</a:t>
            </a:r>
            <a:r>
              <a:rPr lang="en-US" sz="1200" dirty="0"/>
              <a:t> drug rash with eosinophilia and systemic symptoms</a:t>
            </a:r>
            <a:endParaRPr lang="en-US" dirty="0"/>
          </a:p>
        </p:txBody>
      </p:sp>
      <p:sp>
        <p:nvSpPr>
          <p:cNvPr id="4" name="Slide Number Placeholder 3"/>
          <p:cNvSpPr>
            <a:spLocks noGrp="1"/>
          </p:cNvSpPr>
          <p:nvPr>
            <p:ph type="sldNum" sz="quarter" idx="10"/>
          </p:nvPr>
        </p:nvSpPr>
        <p:spPr/>
        <p:txBody>
          <a:bodyPr/>
          <a:lstStyle/>
          <a:p>
            <a:fld id="{9AA3B544-F24D-40F8-9789-058DE5BDDF04}" type="slidenum">
              <a:rPr lang="ar-EG" smtClean="0"/>
              <a:pPr/>
              <a:t>52</a:t>
            </a:fld>
            <a:endParaRPr lang="ar-EG"/>
          </a:p>
        </p:txBody>
      </p:sp>
    </p:spTree>
    <p:extLst>
      <p:ext uri="{BB962C8B-B14F-4D97-AF65-F5344CB8AC3E}">
        <p14:creationId xmlns:p14="http://schemas.microsoft.com/office/powerpoint/2010/main" val="159885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err="1">
                <a:solidFill>
                  <a:schemeClr val="tx1"/>
                </a:solidFill>
                <a:effectLst/>
                <a:latin typeface="+mn-lt"/>
                <a:ea typeface="+mn-ea"/>
                <a:cs typeface="+mn-cs"/>
              </a:rPr>
              <a:t>Oxyphenisatine</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a </a:t>
            </a:r>
            <a:r>
              <a:rPr lang="en-US" sz="1200" u="none" strike="noStrike" kern="1200" dirty="0">
                <a:solidFill>
                  <a:schemeClr val="tx1"/>
                </a:solidFill>
                <a:effectLst/>
                <a:latin typeface="+mn-lt"/>
                <a:ea typeface="+mn-ea"/>
                <a:cs typeface="+mn-cs"/>
                <a:hlinkClick r:id="rId3" tooltip="Laxative"/>
              </a:rPr>
              <a:t>laxative</a:t>
            </a:r>
            <a:r>
              <a:rPr lang="en-US" sz="1200" kern="1200" dirty="0">
                <a:solidFill>
                  <a:schemeClr val="tx1"/>
                </a:solidFill>
                <a:effectLst/>
                <a:latin typeface="+mn-lt"/>
                <a:ea typeface="+mn-ea"/>
                <a:cs typeface="+mn-cs"/>
              </a:rPr>
              <a:t>. It is closely related to </a:t>
            </a:r>
            <a:r>
              <a:rPr lang="en-US" sz="1200" u="none" strike="noStrike" kern="1200" dirty="0" err="1">
                <a:solidFill>
                  <a:schemeClr val="tx1"/>
                </a:solidFill>
                <a:effectLst/>
                <a:latin typeface="+mn-lt"/>
                <a:ea typeface="+mn-ea"/>
                <a:cs typeface="+mn-cs"/>
                <a:hlinkClick r:id="rId4" tooltip="Bisacodyl"/>
              </a:rPr>
              <a:t>bisacodyl</a:t>
            </a:r>
            <a:r>
              <a:rPr lang="en-US" sz="1200" kern="1200" dirty="0">
                <a:solidFill>
                  <a:schemeClr val="tx1"/>
                </a:solidFill>
                <a:effectLst/>
                <a:latin typeface="+mn-lt"/>
                <a:ea typeface="+mn-ea"/>
                <a:cs typeface="+mn-cs"/>
              </a:rPr>
              <a:t> and </a:t>
            </a:r>
            <a:r>
              <a:rPr lang="en-US" sz="1200" u="none" strike="noStrike" kern="1200" dirty="0">
                <a:solidFill>
                  <a:schemeClr val="tx1"/>
                </a:solidFill>
                <a:effectLst/>
                <a:latin typeface="+mn-lt"/>
                <a:ea typeface="+mn-ea"/>
                <a:cs typeface="+mn-cs"/>
                <a:hlinkClick r:id="rId5" tooltip="Phenolphthalein"/>
              </a:rPr>
              <a:t>phenolphthalein</a:t>
            </a:r>
            <a:r>
              <a:rPr lang="en-US" sz="1200" kern="1200" dirty="0">
                <a:solidFill>
                  <a:schemeClr val="tx1"/>
                </a:solidFill>
                <a:effectLst/>
                <a:latin typeface="+mn-lt"/>
                <a:ea typeface="+mn-ea"/>
                <a:cs typeface="+mn-cs"/>
              </a:rPr>
              <a:t>. Long term use is associated with liver damage, and as a result, it was withdrawn in most countries in the early 1970s.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Minocycline</a:t>
            </a:r>
            <a:r>
              <a:rPr lang="en-US" dirty="0"/>
              <a:t> is a </a:t>
            </a:r>
            <a:r>
              <a:rPr lang="en-US" dirty="0">
                <a:hlinkClick r:id="rId6" tooltip="Broad-spectrum antibiotic"/>
              </a:rPr>
              <a:t>broad-spectrum</a:t>
            </a:r>
            <a:r>
              <a:rPr lang="en-US" dirty="0"/>
              <a:t> </a:t>
            </a:r>
            <a:r>
              <a:rPr lang="en-US" dirty="0">
                <a:hlinkClick r:id="rId7" tooltip="Tetracycline antibiotics"/>
              </a:rPr>
              <a:t>tetracycline antibiotic</a:t>
            </a:r>
            <a:endParaRPr lang="en-US" sz="1200" kern="1200" dirty="0">
              <a:solidFill>
                <a:schemeClr val="tx1"/>
              </a:solidFill>
              <a:effectLst/>
              <a:latin typeface="+mn-lt"/>
              <a:ea typeface="+mn-ea"/>
              <a:cs typeface="+mn-cs"/>
            </a:endParaRPr>
          </a:p>
          <a:p>
            <a:pPr algn="l" rtl="0"/>
            <a:endParaRPr lang="en-US" i="0" u="none" dirty="0"/>
          </a:p>
        </p:txBody>
      </p:sp>
      <p:sp>
        <p:nvSpPr>
          <p:cNvPr id="4" name="Slide Number Placeholder 3"/>
          <p:cNvSpPr>
            <a:spLocks noGrp="1"/>
          </p:cNvSpPr>
          <p:nvPr>
            <p:ph type="sldNum" sz="quarter" idx="10"/>
          </p:nvPr>
        </p:nvSpPr>
        <p:spPr/>
        <p:txBody>
          <a:bodyPr/>
          <a:lstStyle/>
          <a:p>
            <a:fld id="{9AA3B544-F24D-40F8-9789-058DE5BDDF04}" type="slidenum">
              <a:rPr lang="ar-EG" smtClean="0"/>
              <a:pPr/>
              <a:t>9</a:t>
            </a:fld>
            <a:endParaRPr lang="ar-EG"/>
          </a:p>
        </p:txBody>
      </p:sp>
    </p:spTree>
    <p:extLst>
      <p:ext uri="{BB962C8B-B14F-4D97-AF65-F5344CB8AC3E}">
        <p14:creationId xmlns:p14="http://schemas.microsoft.com/office/powerpoint/2010/main" val="280518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Interface hepatitis (piecemeal necrosis): </a:t>
            </a:r>
            <a:r>
              <a:rPr lang="en-US" dirty="0"/>
              <a:t>is a process of inflammation and erosion of the hepatic parenchyma at its junction with portal tracts or fibrous septa.</a:t>
            </a:r>
          </a:p>
          <a:p>
            <a:pPr algn="l" rtl="0"/>
            <a:endParaRPr lang="en-US" dirty="0"/>
          </a:p>
        </p:txBody>
      </p:sp>
      <p:sp>
        <p:nvSpPr>
          <p:cNvPr id="4" name="Slide Number Placeholder 3"/>
          <p:cNvSpPr>
            <a:spLocks noGrp="1"/>
          </p:cNvSpPr>
          <p:nvPr>
            <p:ph type="sldNum" sz="quarter" idx="10"/>
          </p:nvPr>
        </p:nvSpPr>
        <p:spPr/>
        <p:txBody>
          <a:bodyPr/>
          <a:lstStyle/>
          <a:p>
            <a:fld id="{9AA3B544-F24D-40F8-9789-058DE5BDDF04}" type="slidenum">
              <a:rPr lang="ar-EG" smtClean="0"/>
              <a:pPr/>
              <a:t>12</a:t>
            </a:fld>
            <a:endParaRPr lang="ar-EG"/>
          </a:p>
        </p:txBody>
      </p:sp>
    </p:spTree>
    <p:extLst>
      <p:ext uri="{BB962C8B-B14F-4D97-AF65-F5344CB8AC3E}">
        <p14:creationId xmlns:p14="http://schemas.microsoft.com/office/powerpoint/2010/main" val="377306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ar-EG" dirty="0"/>
          </a:p>
        </p:txBody>
      </p:sp>
      <p:sp>
        <p:nvSpPr>
          <p:cNvPr id="4" name="Slide Number Placeholder 3"/>
          <p:cNvSpPr>
            <a:spLocks noGrp="1"/>
          </p:cNvSpPr>
          <p:nvPr>
            <p:ph type="sldNum" sz="quarter" idx="10"/>
          </p:nvPr>
        </p:nvSpPr>
        <p:spPr/>
        <p:txBody>
          <a:bodyPr/>
          <a:lstStyle/>
          <a:p>
            <a:fld id="{9AA3B544-F24D-40F8-9789-058DE5BDDF04}" type="slidenum">
              <a:rPr lang="ar-EG" smtClean="0"/>
              <a:pPr/>
              <a:t>13</a:t>
            </a:fld>
            <a:endParaRPr lang="ar-EG"/>
          </a:p>
        </p:txBody>
      </p:sp>
    </p:spTree>
    <p:extLst>
      <p:ext uri="{BB962C8B-B14F-4D97-AF65-F5344CB8AC3E}">
        <p14:creationId xmlns:p14="http://schemas.microsoft.com/office/powerpoint/2010/main" val="160721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err="1"/>
              <a:t>Tticrynafen</a:t>
            </a:r>
            <a:r>
              <a:rPr lang="en-US" b="1" dirty="0"/>
              <a:t>: </a:t>
            </a:r>
            <a:r>
              <a:rPr lang="en-US" dirty="0"/>
              <a:t>is a </a:t>
            </a:r>
            <a:r>
              <a:rPr lang="en-US" dirty="0">
                <a:hlinkClick r:id="rId3" tooltip="Loop diuretic"/>
              </a:rPr>
              <a:t>loop diuretic</a:t>
            </a:r>
            <a:r>
              <a:rPr lang="en-US" dirty="0"/>
              <a:t> drug with </a:t>
            </a:r>
            <a:r>
              <a:rPr lang="en-US" dirty="0">
                <a:hlinkClick r:id="rId4" tooltip="Uric acid"/>
              </a:rPr>
              <a:t>uric acid</a:t>
            </a:r>
            <a:r>
              <a:rPr lang="en-US" dirty="0"/>
              <a:t>-lowering action, formerly marketed for the treatment of </a:t>
            </a:r>
            <a:r>
              <a:rPr lang="en-US" dirty="0">
                <a:hlinkClick r:id="rId5" tooltip="Hypertension"/>
              </a:rPr>
              <a:t>hypertension</a:t>
            </a:r>
            <a:r>
              <a:rPr lang="en-US" dirty="0"/>
              <a:t>. It was approved by FDA on May 2, 1979, and withdrawn in 1982, after case reports in the </a:t>
            </a:r>
            <a:r>
              <a:rPr lang="en-US" dirty="0">
                <a:hlinkClick r:id="rId6" tooltip="United States"/>
              </a:rPr>
              <a:t>United States</a:t>
            </a:r>
            <a:r>
              <a:rPr lang="en-US" dirty="0"/>
              <a:t> indicated a link between the use of </a:t>
            </a:r>
            <a:r>
              <a:rPr lang="en-US" dirty="0" err="1"/>
              <a:t>ticrynafen</a:t>
            </a:r>
            <a:r>
              <a:rPr lang="en-US" dirty="0"/>
              <a:t> and</a:t>
            </a:r>
            <a:r>
              <a:rPr lang="en-US" baseline="0" dirty="0"/>
              <a:t> hepatitis.</a:t>
            </a:r>
            <a:endParaRPr lang="en-US" dirty="0"/>
          </a:p>
        </p:txBody>
      </p:sp>
      <p:sp>
        <p:nvSpPr>
          <p:cNvPr id="4" name="Slide Number Placeholder 3"/>
          <p:cNvSpPr>
            <a:spLocks noGrp="1"/>
          </p:cNvSpPr>
          <p:nvPr>
            <p:ph type="sldNum" sz="quarter" idx="10"/>
          </p:nvPr>
        </p:nvSpPr>
        <p:spPr/>
        <p:txBody>
          <a:bodyPr/>
          <a:lstStyle/>
          <a:p>
            <a:fld id="{9AA3B544-F24D-40F8-9789-058DE5BDDF04}" type="slidenum">
              <a:rPr lang="ar-EG" smtClean="0"/>
              <a:pPr/>
              <a:t>27</a:t>
            </a:fld>
            <a:endParaRPr lang="ar-EG"/>
          </a:p>
        </p:txBody>
      </p:sp>
    </p:spTree>
    <p:extLst>
      <p:ext uri="{BB962C8B-B14F-4D97-AF65-F5344CB8AC3E}">
        <p14:creationId xmlns:p14="http://schemas.microsoft.com/office/powerpoint/2010/main" val="3408931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a:t>Autoimmune </a:t>
            </a:r>
            <a:r>
              <a:rPr lang="en-US" sz="1200" dirty="0" err="1"/>
              <a:t>polyendocrinopathy</a:t>
            </a:r>
            <a:r>
              <a:rPr lang="en-US" sz="1200" dirty="0"/>
              <a:t> - candidiasis - ectodermal dystrophy (APECED).</a:t>
            </a:r>
            <a:endParaRPr lang="en-US" dirty="0"/>
          </a:p>
        </p:txBody>
      </p:sp>
      <p:sp>
        <p:nvSpPr>
          <p:cNvPr id="4" name="Slide Number Placeholder 3"/>
          <p:cNvSpPr>
            <a:spLocks noGrp="1"/>
          </p:cNvSpPr>
          <p:nvPr>
            <p:ph type="sldNum" sz="quarter" idx="10"/>
          </p:nvPr>
        </p:nvSpPr>
        <p:spPr/>
        <p:txBody>
          <a:bodyPr/>
          <a:lstStyle/>
          <a:p>
            <a:fld id="{9AA3B544-F24D-40F8-9789-058DE5BDDF04}" type="slidenum">
              <a:rPr lang="ar-EG" smtClean="0"/>
              <a:pPr/>
              <a:t>28</a:t>
            </a:fld>
            <a:endParaRPr lang="ar-EG"/>
          </a:p>
        </p:txBody>
      </p:sp>
    </p:spTree>
    <p:extLst>
      <p:ext uri="{BB962C8B-B14F-4D97-AF65-F5344CB8AC3E}">
        <p14:creationId xmlns:p14="http://schemas.microsoft.com/office/powerpoint/2010/main" val="1458870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Autoimmune </a:t>
            </a:r>
            <a:r>
              <a:rPr lang="en-US" sz="1200" dirty="0" err="1"/>
              <a:t>polyendocrinopathy</a:t>
            </a:r>
            <a:r>
              <a:rPr lang="en-US" sz="1200" dirty="0"/>
              <a:t> - candidiasis - ectodermal dystrophy (APECED).</a:t>
            </a:r>
            <a:endParaRPr lang="en-US" dirty="0"/>
          </a:p>
          <a:p>
            <a:pPr algn="l" rtl="0"/>
            <a:endParaRPr lang="en-US" dirty="0"/>
          </a:p>
        </p:txBody>
      </p:sp>
      <p:sp>
        <p:nvSpPr>
          <p:cNvPr id="4" name="Slide Number Placeholder 3"/>
          <p:cNvSpPr>
            <a:spLocks noGrp="1"/>
          </p:cNvSpPr>
          <p:nvPr>
            <p:ph type="sldNum" sz="quarter" idx="10"/>
          </p:nvPr>
        </p:nvSpPr>
        <p:spPr/>
        <p:txBody>
          <a:bodyPr/>
          <a:lstStyle/>
          <a:p>
            <a:fld id="{9AA3B544-F24D-40F8-9789-058DE5BDDF04}" type="slidenum">
              <a:rPr lang="ar-EG" smtClean="0"/>
              <a:pPr/>
              <a:t>38</a:t>
            </a:fld>
            <a:endParaRPr lang="ar-EG"/>
          </a:p>
        </p:txBody>
      </p:sp>
    </p:spTree>
    <p:extLst>
      <p:ext uri="{BB962C8B-B14F-4D97-AF65-F5344CB8AC3E}">
        <p14:creationId xmlns:p14="http://schemas.microsoft.com/office/powerpoint/2010/main" val="595916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Interface hepatitis (piecemeal necrosis): </a:t>
            </a:r>
            <a:r>
              <a:rPr lang="en-US" dirty="0"/>
              <a:t>is a process of inflammation and erosion of the hepatic parenchyma at its junction with portal tracts or fibrous septa.</a:t>
            </a:r>
          </a:p>
        </p:txBody>
      </p:sp>
      <p:sp>
        <p:nvSpPr>
          <p:cNvPr id="4" name="Slide Number Placeholder 3"/>
          <p:cNvSpPr>
            <a:spLocks noGrp="1"/>
          </p:cNvSpPr>
          <p:nvPr>
            <p:ph type="sldNum" sz="quarter" idx="10"/>
          </p:nvPr>
        </p:nvSpPr>
        <p:spPr/>
        <p:txBody>
          <a:bodyPr/>
          <a:lstStyle/>
          <a:p>
            <a:fld id="{9AA3B544-F24D-40F8-9789-058DE5BDDF04}" type="slidenum">
              <a:rPr lang="ar-EG" smtClean="0"/>
              <a:pPr/>
              <a:t>40</a:t>
            </a:fld>
            <a:endParaRPr lang="ar-EG"/>
          </a:p>
        </p:txBody>
      </p:sp>
    </p:spTree>
    <p:extLst>
      <p:ext uri="{BB962C8B-B14F-4D97-AF65-F5344CB8AC3E}">
        <p14:creationId xmlns:p14="http://schemas.microsoft.com/office/powerpoint/2010/main" val="1917839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err="1"/>
              <a:t>Emperipolesis</a:t>
            </a:r>
            <a:r>
              <a:rPr lang="en-US" dirty="0"/>
              <a:t> is the presence of an intact cell within the </a:t>
            </a:r>
            <a:r>
              <a:rPr lang="en-US" dirty="0">
                <a:hlinkClick r:id="rId3" tooltip="Cytoplasm"/>
              </a:rPr>
              <a:t>cytoplasm</a:t>
            </a:r>
            <a:r>
              <a:rPr lang="en-US" dirty="0"/>
              <a:t> of another cell.</a:t>
            </a:r>
          </a:p>
          <a:p>
            <a:pPr algn="l" rtl="0"/>
            <a:r>
              <a:rPr lang="en-US" dirty="0"/>
              <a:t>It is seen in various conditions including:</a:t>
            </a:r>
          </a:p>
          <a:p>
            <a:pPr algn="l" rtl="0"/>
            <a:endParaRPr lang="en-US" dirty="0"/>
          </a:p>
          <a:p>
            <a:pPr algn="l" rtl="0"/>
            <a:r>
              <a:rPr lang="en-US" b="1" dirty="0">
                <a:hlinkClick r:id="rId4" tooltip="Rosai-Dorfman disease"/>
              </a:rPr>
              <a:t>1) </a:t>
            </a:r>
            <a:r>
              <a:rPr lang="en-US" b="1" dirty="0" err="1">
                <a:hlinkClick r:id="rId4" tooltip="Rosai-Dorfman disease"/>
              </a:rPr>
              <a:t>Rosai-Dorfman</a:t>
            </a:r>
            <a:r>
              <a:rPr lang="en-US" b="1" dirty="0">
                <a:hlinkClick r:id="rId4" tooltip="Rosai-Dorfman disease"/>
              </a:rPr>
              <a:t> disease</a:t>
            </a:r>
            <a:r>
              <a:rPr lang="en-US" b="1" dirty="0"/>
              <a:t> </a:t>
            </a:r>
            <a:r>
              <a:rPr lang="en-US" dirty="0"/>
              <a:t>known as </a:t>
            </a:r>
            <a:r>
              <a:rPr lang="en-US" b="1" dirty="0"/>
              <a:t>sinus </a:t>
            </a:r>
            <a:r>
              <a:rPr lang="en-US" b="1" dirty="0" err="1"/>
              <a:t>histiocytosis</a:t>
            </a:r>
            <a:r>
              <a:rPr lang="en-US" b="1" dirty="0"/>
              <a:t> with massive lymphadenopathy</a:t>
            </a:r>
            <a:r>
              <a:rPr lang="en-US" dirty="0"/>
              <a:t>, is a rare disorder of </a:t>
            </a:r>
            <a:r>
              <a:rPr lang="en-US" dirty="0">
                <a:hlinkClick r:id="rId5" tooltip="Idiopathic"/>
              </a:rPr>
              <a:t>unknown etiology</a:t>
            </a:r>
            <a:r>
              <a:rPr lang="en-US" dirty="0"/>
              <a:t> that is characterized by abundant </a:t>
            </a:r>
            <a:r>
              <a:rPr lang="en-US" dirty="0" err="1">
                <a:hlinkClick r:id="rId6" tooltip="Histiocyte"/>
              </a:rPr>
              <a:t>histiocytes</a:t>
            </a:r>
            <a:r>
              <a:rPr lang="en-US" dirty="0"/>
              <a:t> in the </a:t>
            </a:r>
            <a:r>
              <a:rPr lang="en-US" dirty="0">
                <a:hlinkClick r:id="rId7" tooltip="Lymph node"/>
              </a:rPr>
              <a:t>lymph nodes</a:t>
            </a:r>
            <a:r>
              <a:rPr lang="en-US" dirty="0"/>
              <a:t> throughout the body. The disease is usually non-progressive and self-limited, but patients can manifest </a:t>
            </a:r>
            <a:r>
              <a:rPr lang="en-US" dirty="0">
                <a:hlinkClick r:id="rId8" tooltip="Autoimmune hemolytic anemia"/>
              </a:rPr>
              <a:t>autoimmune hemolytic anemia</a:t>
            </a:r>
            <a:r>
              <a:rPr lang="en-US" dirty="0"/>
              <a:t>.</a:t>
            </a:r>
          </a:p>
          <a:p>
            <a:pPr algn="l" rtl="0"/>
            <a:endParaRPr lang="en-US" b="1" dirty="0">
              <a:hlinkClick r:id="rId9" tooltip="Autoimmune hepatitis"/>
            </a:endParaRPr>
          </a:p>
          <a:p>
            <a:pPr algn="l" rtl="0"/>
            <a:r>
              <a:rPr lang="en-US" b="1" dirty="0">
                <a:hlinkClick r:id="rId9" tooltip="Autoimmune hepatitis"/>
              </a:rPr>
              <a:t>2) Autoimmune hepatitis</a:t>
            </a:r>
            <a:endParaRPr lang="en-US" b="1" dirty="0"/>
          </a:p>
          <a:p>
            <a:pPr algn="l" rtl="0"/>
            <a:endParaRPr lang="en-US" b="1" dirty="0">
              <a:hlinkClick r:id="rId10" tooltip="Megakaryocytes"/>
            </a:endParaRPr>
          </a:p>
          <a:p>
            <a:pPr algn="l" rtl="0"/>
            <a:r>
              <a:rPr lang="en-US" b="1" dirty="0">
                <a:hlinkClick r:id="rId10" tooltip="Megakaryocytes"/>
              </a:rPr>
              <a:t>3) Megakaryocytes</a:t>
            </a:r>
            <a:r>
              <a:rPr lang="en-US" b="1" dirty="0"/>
              <a:t> </a:t>
            </a:r>
            <a:r>
              <a:rPr lang="en-US" dirty="0"/>
              <a:t>containing segmented neutrophils</a:t>
            </a:r>
          </a:p>
          <a:p>
            <a:pPr algn="l" rtl="0"/>
            <a:endParaRPr lang="en-US" dirty="0"/>
          </a:p>
        </p:txBody>
      </p:sp>
      <p:sp>
        <p:nvSpPr>
          <p:cNvPr id="4" name="Slide Number Placeholder 3"/>
          <p:cNvSpPr>
            <a:spLocks noGrp="1"/>
          </p:cNvSpPr>
          <p:nvPr>
            <p:ph type="sldNum" sz="quarter" idx="10"/>
          </p:nvPr>
        </p:nvSpPr>
        <p:spPr/>
        <p:txBody>
          <a:bodyPr/>
          <a:lstStyle/>
          <a:p>
            <a:fld id="{9AA3B544-F24D-40F8-9789-058DE5BDDF04}" type="slidenum">
              <a:rPr lang="ar-EG" smtClean="0"/>
              <a:pPr/>
              <a:t>44</a:t>
            </a:fld>
            <a:endParaRPr lang="ar-EG"/>
          </a:p>
        </p:txBody>
      </p:sp>
    </p:spTree>
    <p:extLst>
      <p:ext uri="{BB962C8B-B14F-4D97-AF65-F5344CB8AC3E}">
        <p14:creationId xmlns:p14="http://schemas.microsoft.com/office/powerpoint/2010/main" val="766736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C97C709-26EC-4F0A-9491-EE54E40212D1}" type="slidenum">
              <a:rPr lang="en-US" smtClean="0"/>
              <a:pPr>
                <a:defRPr/>
              </a:pPr>
              <a:t>‹#›</a:t>
            </a:fld>
            <a:endParaRPr lang="en-US"/>
          </a:p>
        </p:txBody>
      </p:sp>
    </p:spTree>
    <p:extLst>
      <p:ext uri="{BB962C8B-B14F-4D97-AF65-F5344CB8AC3E}">
        <p14:creationId xmlns:p14="http://schemas.microsoft.com/office/powerpoint/2010/main" val="101453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BADE02-EC3D-4CCD-B050-06773F65AC75}" type="slidenum">
              <a:rPr lang="en-US" smtClean="0"/>
              <a:pPr>
                <a:defRPr/>
              </a:pPr>
              <a:t>‹#›</a:t>
            </a:fld>
            <a:endParaRPr lang="en-US"/>
          </a:p>
        </p:txBody>
      </p:sp>
    </p:spTree>
    <p:extLst>
      <p:ext uri="{BB962C8B-B14F-4D97-AF65-F5344CB8AC3E}">
        <p14:creationId xmlns:p14="http://schemas.microsoft.com/office/powerpoint/2010/main" val="2120264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BADE02-EC3D-4CCD-B050-06773F65AC75}" type="slidenum">
              <a:rPr lang="en-US" smtClean="0"/>
              <a:pPr>
                <a:defRPr/>
              </a:pPr>
              <a:t>‹#›</a:t>
            </a:fld>
            <a:endParaRPr lang="en-US"/>
          </a:p>
        </p:txBody>
      </p:sp>
    </p:spTree>
    <p:extLst>
      <p:ext uri="{BB962C8B-B14F-4D97-AF65-F5344CB8AC3E}">
        <p14:creationId xmlns:p14="http://schemas.microsoft.com/office/powerpoint/2010/main" val="3695105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BADE02-EC3D-4CCD-B050-06773F65AC75}" type="slidenum">
              <a:rPr lang="en-US" smtClean="0"/>
              <a:pPr>
                <a:defRPr/>
              </a:pPr>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08627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6BADE02-EC3D-4CCD-B050-06773F65AC75}" type="slidenum">
              <a:rPr lang="en-US" smtClean="0"/>
              <a:pPr>
                <a:defRPr/>
              </a:pPr>
              <a:t>‹#›</a:t>
            </a:fld>
            <a:endParaRPr lang="en-US"/>
          </a:p>
        </p:txBody>
      </p:sp>
    </p:spTree>
    <p:extLst>
      <p:ext uri="{BB962C8B-B14F-4D97-AF65-F5344CB8AC3E}">
        <p14:creationId xmlns:p14="http://schemas.microsoft.com/office/powerpoint/2010/main" val="3936898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6BADE02-EC3D-4CCD-B050-06773F65AC75}" type="slidenum">
              <a:rPr lang="en-US" smtClean="0"/>
              <a:pPr>
                <a:defRPr/>
              </a:pPr>
              <a:t>‹#›</a:t>
            </a:fld>
            <a:endParaRPr lang="en-US"/>
          </a:p>
        </p:txBody>
      </p:sp>
    </p:spTree>
    <p:extLst>
      <p:ext uri="{BB962C8B-B14F-4D97-AF65-F5344CB8AC3E}">
        <p14:creationId xmlns:p14="http://schemas.microsoft.com/office/powerpoint/2010/main" val="3449063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6BADE02-EC3D-4CCD-B050-06773F65AC75}" type="slidenum">
              <a:rPr lang="en-US" smtClean="0"/>
              <a:pPr>
                <a:defRPr/>
              </a:pPr>
              <a:t>‹#›</a:t>
            </a:fld>
            <a:endParaRPr lang="en-US"/>
          </a:p>
        </p:txBody>
      </p:sp>
    </p:spTree>
    <p:extLst>
      <p:ext uri="{BB962C8B-B14F-4D97-AF65-F5344CB8AC3E}">
        <p14:creationId xmlns:p14="http://schemas.microsoft.com/office/powerpoint/2010/main" val="2897006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5D95271-A357-4BAD-B796-6ECB3B923CE1}" type="slidenum">
              <a:rPr lang="en-US" smtClean="0"/>
              <a:pPr>
                <a:defRPr/>
              </a:pPr>
              <a:t>‹#›</a:t>
            </a:fld>
            <a:endParaRPr lang="en-US"/>
          </a:p>
        </p:txBody>
      </p:sp>
    </p:spTree>
    <p:extLst>
      <p:ext uri="{BB962C8B-B14F-4D97-AF65-F5344CB8AC3E}">
        <p14:creationId xmlns:p14="http://schemas.microsoft.com/office/powerpoint/2010/main" val="154426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C945DF0-039F-4ADE-A6BC-38B30024395B}" type="slidenum">
              <a:rPr lang="en-US" smtClean="0"/>
              <a:pPr>
                <a:defRPr/>
              </a:pPr>
              <a:t>‹#›</a:t>
            </a:fld>
            <a:endParaRPr lang="en-US"/>
          </a:p>
        </p:txBody>
      </p:sp>
    </p:spTree>
    <p:extLst>
      <p:ext uri="{BB962C8B-B14F-4D97-AF65-F5344CB8AC3E}">
        <p14:creationId xmlns:p14="http://schemas.microsoft.com/office/powerpoint/2010/main" val="4231745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4B8CB9-30BA-421E-B668-82F2E0AD687E}" type="slidenum">
              <a:rPr lang="en-US" smtClean="0"/>
              <a:pPr>
                <a:defRPr/>
              </a:pPr>
              <a:t>‹#›</a:t>
            </a:fld>
            <a:endParaRPr lang="en-US"/>
          </a:p>
        </p:txBody>
      </p:sp>
    </p:spTree>
    <p:extLst>
      <p:ext uri="{BB962C8B-B14F-4D97-AF65-F5344CB8AC3E}">
        <p14:creationId xmlns:p14="http://schemas.microsoft.com/office/powerpoint/2010/main" val="284371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43E069C-487C-4897-801A-05EEA6597587}" type="slidenum">
              <a:rPr lang="en-US" smtClean="0"/>
              <a:pPr>
                <a:defRPr/>
              </a:pPr>
              <a:t>‹#›</a:t>
            </a:fld>
            <a:endParaRPr lang="en-US"/>
          </a:p>
        </p:txBody>
      </p:sp>
    </p:spTree>
    <p:extLst>
      <p:ext uri="{BB962C8B-B14F-4D97-AF65-F5344CB8AC3E}">
        <p14:creationId xmlns:p14="http://schemas.microsoft.com/office/powerpoint/2010/main" val="2767866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9F85362-DE1A-40EC-B26C-2FE695D8B039}" type="slidenum">
              <a:rPr lang="en-US" smtClean="0"/>
              <a:pPr>
                <a:defRPr/>
              </a:pPr>
              <a:t>‹#›</a:t>
            </a:fld>
            <a:endParaRPr lang="en-US"/>
          </a:p>
        </p:txBody>
      </p:sp>
    </p:spTree>
    <p:extLst>
      <p:ext uri="{BB962C8B-B14F-4D97-AF65-F5344CB8AC3E}">
        <p14:creationId xmlns:p14="http://schemas.microsoft.com/office/powerpoint/2010/main" val="2203454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0C3BF6D-F36C-4FB5-8F20-54113FE91310}" type="slidenum">
              <a:rPr lang="en-US" smtClean="0"/>
              <a:pPr>
                <a:defRPr/>
              </a:pPr>
              <a:t>‹#›</a:t>
            </a:fld>
            <a:endParaRPr lang="en-US"/>
          </a:p>
        </p:txBody>
      </p:sp>
    </p:spTree>
    <p:extLst>
      <p:ext uri="{BB962C8B-B14F-4D97-AF65-F5344CB8AC3E}">
        <p14:creationId xmlns:p14="http://schemas.microsoft.com/office/powerpoint/2010/main" val="97078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51BA6E7-DE83-411A-93A1-80131F3F9433}" type="slidenum">
              <a:rPr lang="en-US" smtClean="0"/>
              <a:pPr>
                <a:defRPr/>
              </a:pPr>
              <a:t>‹#›</a:t>
            </a:fld>
            <a:endParaRPr lang="en-US"/>
          </a:p>
        </p:txBody>
      </p:sp>
    </p:spTree>
    <p:extLst>
      <p:ext uri="{BB962C8B-B14F-4D97-AF65-F5344CB8AC3E}">
        <p14:creationId xmlns:p14="http://schemas.microsoft.com/office/powerpoint/2010/main" val="357262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2FEE7D2-F6C5-4758-9DD3-34CCCC1EA062}" type="slidenum">
              <a:rPr lang="en-US" smtClean="0"/>
              <a:pPr>
                <a:defRPr/>
              </a:pPr>
              <a:t>‹#›</a:t>
            </a:fld>
            <a:endParaRPr lang="en-US"/>
          </a:p>
        </p:txBody>
      </p:sp>
    </p:spTree>
    <p:extLst>
      <p:ext uri="{BB962C8B-B14F-4D97-AF65-F5344CB8AC3E}">
        <p14:creationId xmlns:p14="http://schemas.microsoft.com/office/powerpoint/2010/main" val="4004791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73A55AC-2F36-4E99-8264-63E5E4308E8A}" type="slidenum">
              <a:rPr lang="en-US" smtClean="0"/>
              <a:pPr>
                <a:defRPr/>
              </a:pPr>
              <a:t>‹#›</a:t>
            </a:fld>
            <a:endParaRPr lang="en-US"/>
          </a:p>
        </p:txBody>
      </p:sp>
    </p:spTree>
    <p:extLst>
      <p:ext uri="{BB962C8B-B14F-4D97-AF65-F5344CB8AC3E}">
        <p14:creationId xmlns:p14="http://schemas.microsoft.com/office/powerpoint/2010/main" val="3819600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7357306-2AAE-4C65-9667-B336AF279B7C}" type="slidenum">
              <a:rPr lang="en-US" smtClean="0"/>
              <a:pPr>
                <a:defRPr/>
              </a:pPr>
              <a:t>‹#›</a:t>
            </a:fld>
            <a:endParaRPr lang="en-US"/>
          </a:p>
        </p:txBody>
      </p:sp>
    </p:spTree>
    <p:extLst>
      <p:ext uri="{BB962C8B-B14F-4D97-AF65-F5344CB8AC3E}">
        <p14:creationId xmlns:p14="http://schemas.microsoft.com/office/powerpoint/2010/main" val="972711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D6BADE02-EC3D-4CCD-B050-06773F65AC75}" type="slidenum">
              <a:rPr lang="en-US" smtClean="0"/>
              <a:pPr>
                <a:defRPr/>
              </a:pPr>
              <a:t>‹#›</a:t>
            </a:fld>
            <a:endParaRPr lang="en-US"/>
          </a:p>
        </p:txBody>
      </p:sp>
    </p:spTree>
    <p:extLst>
      <p:ext uri="{BB962C8B-B14F-4D97-AF65-F5344CB8AC3E}">
        <p14:creationId xmlns:p14="http://schemas.microsoft.com/office/powerpoint/2010/main" val="20352197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685800"/>
            <a:ext cx="9144000" cy="1785104"/>
          </a:xfrm>
          <a:prstGeom prst="rect">
            <a:avLst/>
          </a:prstGeom>
          <a:noFill/>
        </p:spPr>
        <p:txBody>
          <a:bodyPr wrap="square" rtlCol="1">
            <a:spAutoFit/>
          </a:bodyPr>
          <a:lstStyle/>
          <a:p>
            <a:pPr algn="ctr"/>
            <a:r>
              <a:rPr lang="en-US" sz="6600" b="1" dirty="0">
                <a:solidFill>
                  <a:srgbClr val="FFFF00"/>
                </a:solidFill>
                <a:effectLst>
                  <a:outerShdw blurRad="38100" dist="38100" dir="2700000" algn="tl">
                    <a:srgbClr val="000000">
                      <a:alpha val="43137"/>
                    </a:srgbClr>
                  </a:outerShdw>
                </a:effectLst>
                <a:latin typeface="+mj-lt"/>
              </a:rPr>
              <a:t>Autoimmune Hepatitis</a:t>
            </a:r>
          </a:p>
          <a:p>
            <a:pPr algn="ctr"/>
            <a:r>
              <a:rPr lang="en-US" sz="4400" b="1" dirty="0">
                <a:solidFill>
                  <a:srgbClr val="FFFF00"/>
                </a:solidFill>
                <a:effectLst>
                  <a:outerShdw blurRad="38100" dist="38100" dir="2700000" algn="tl">
                    <a:srgbClr val="000000">
                      <a:alpha val="43137"/>
                    </a:srgbClr>
                  </a:outerShdw>
                </a:effectLst>
                <a:latin typeface="+mj-lt"/>
              </a:rPr>
              <a:t>AASLD 2010 practice guidelines</a:t>
            </a:r>
            <a:endParaRPr lang="ar-EG" sz="4400" b="1" dirty="0">
              <a:solidFill>
                <a:srgbClr val="FFFF00"/>
              </a:solidFill>
              <a:effectLst>
                <a:outerShdw blurRad="38100" dist="38100" dir="2700000" algn="tl">
                  <a:srgbClr val="000000">
                    <a:alpha val="43137"/>
                  </a:srgbClr>
                </a:outerShdw>
              </a:effectLst>
              <a:latin typeface="+mj-lt"/>
            </a:endParaRPr>
          </a:p>
        </p:txBody>
      </p:sp>
      <p:sp>
        <p:nvSpPr>
          <p:cNvPr id="4" name="TextBox 3"/>
          <p:cNvSpPr txBox="1"/>
          <p:nvPr/>
        </p:nvSpPr>
        <p:spPr>
          <a:xfrm>
            <a:off x="76200" y="2895600"/>
            <a:ext cx="8915400" cy="2985433"/>
          </a:xfrm>
          <a:prstGeom prst="rect">
            <a:avLst/>
          </a:prstGeom>
          <a:noFill/>
        </p:spPr>
        <p:txBody>
          <a:bodyPr wrap="square" rtlCol="1">
            <a:spAutoFit/>
          </a:bodyPr>
          <a:lstStyle/>
          <a:p>
            <a:pPr algn="ctr"/>
            <a:r>
              <a:rPr lang="en-US" sz="3200" dirty="0">
                <a:solidFill>
                  <a:schemeClr val="bg1"/>
                </a:solidFill>
                <a:effectLst>
                  <a:outerShdw blurRad="38100" dist="38100" dir="2700000" algn="tl">
                    <a:srgbClr val="000000">
                      <a:alpha val="43137"/>
                    </a:srgbClr>
                  </a:outerShdw>
                </a:effectLst>
                <a:latin typeface="Monotype Corsiva" pitchFamily="66" charset="0"/>
              </a:rPr>
              <a:t>By</a:t>
            </a:r>
          </a:p>
          <a:p>
            <a:pPr algn="ctr"/>
            <a:r>
              <a:rPr lang="en-US" sz="6000" b="1" dirty="0">
                <a:solidFill>
                  <a:schemeClr val="bg1"/>
                </a:solidFill>
                <a:effectLst>
                  <a:outerShdw blurRad="38100" dist="38100" dir="2700000" algn="tl">
                    <a:srgbClr val="000000">
                      <a:alpha val="43137"/>
                    </a:srgbClr>
                  </a:outerShdw>
                </a:effectLst>
                <a:latin typeface="Monotype Corsiva" pitchFamily="66" charset="0"/>
              </a:rPr>
              <a:t>Ahmed Abudeif </a:t>
            </a:r>
            <a:r>
              <a:rPr lang="en-US" sz="6000" b="1" dirty="0" err="1">
                <a:solidFill>
                  <a:schemeClr val="bg1"/>
                </a:solidFill>
                <a:effectLst>
                  <a:outerShdw blurRad="38100" dist="38100" dir="2700000" algn="tl">
                    <a:srgbClr val="000000">
                      <a:alpha val="43137"/>
                    </a:srgbClr>
                  </a:outerShdw>
                </a:effectLst>
                <a:latin typeface="Monotype Corsiva" pitchFamily="66" charset="0"/>
              </a:rPr>
              <a:t>Abdelaal</a:t>
            </a:r>
            <a:endParaRPr lang="en-US" sz="6000" b="1" dirty="0">
              <a:solidFill>
                <a:schemeClr val="bg1"/>
              </a:solidFill>
              <a:effectLst>
                <a:outerShdw blurRad="38100" dist="38100" dir="2700000" algn="tl">
                  <a:srgbClr val="000000">
                    <a:alpha val="43137"/>
                  </a:srgbClr>
                </a:outerShdw>
              </a:effectLst>
              <a:latin typeface="Monotype Corsiva" pitchFamily="66" charset="0"/>
            </a:endParaRPr>
          </a:p>
          <a:p>
            <a:pPr algn="ctr"/>
            <a:r>
              <a:rPr lang="en-US" sz="3200" dirty="0">
                <a:solidFill>
                  <a:schemeClr val="bg1"/>
                </a:solidFill>
                <a:effectLst>
                  <a:outerShdw blurRad="38100" dist="38100" dir="2700000" algn="tl">
                    <a:srgbClr val="000000">
                      <a:alpha val="43137"/>
                    </a:srgbClr>
                  </a:outerShdw>
                </a:effectLst>
                <a:latin typeface="Monotype Corsiva" pitchFamily="66" charset="0"/>
              </a:rPr>
              <a:t>Assistant Lecturer of Tropical Medicine &amp; Gastroenterology</a:t>
            </a:r>
          </a:p>
          <a:p>
            <a:pPr algn="ctr"/>
            <a:r>
              <a:rPr lang="en-US" sz="3200" dirty="0">
                <a:solidFill>
                  <a:schemeClr val="bg1"/>
                </a:solidFill>
                <a:effectLst>
                  <a:outerShdw blurRad="38100" dist="38100" dir="2700000" algn="tl">
                    <a:srgbClr val="000000">
                      <a:alpha val="43137"/>
                    </a:srgbClr>
                  </a:outerShdw>
                </a:effectLst>
                <a:latin typeface="Monotype Corsiva" pitchFamily="66" charset="0"/>
              </a:rPr>
              <a:t>Sohag Faculty of Medicine</a:t>
            </a:r>
          </a:p>
          <a:p>
            <a:pPr algn="ctr"/>
            <a:r>
              <a:rPr lang="en-US" sz="3200" dirty="0">
                <a:solidFill>
                  <a:schemeClr val="bg1"/>
                </a:solidFill>
                <a:effectLst>
                  <a:outerShdw blurRad="38100" dist="38100" dir="2700000" algn="tl">
                    <a:srgbClr val="000000">
                      <a:alpha val="43137"/>
                    </a:srgbClr>
                  </a:outerShdw>
                </a:effectLst>
                <a:latin typeface="Monotype Corsiva" pitchFamily="66" charset="0"/>
              </a:rPr>
              <a:t>2013</a:t>
            </a:r>
            <a:endParaRPr lang="ar-EG" sz="3200" dirty="0">
              <a:solidFill>
                <a:schemeClr val="bg1"/>
              </a:solidFill>
              <a:effectLst>
                <a:outerShdw blurRad="38100" dist="38100" dir="2700000" algn="tl">
                  <a:srgbClr val="000000">
                    <a:alpha val="43137"/>
                  </a:srgbClr>
                </a:outerShdw>
              </a:effectLst>
              <a:latin typeface="Monotype Corsiva"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noChangeArrowheads="1"/>
          </p:cNvPicPr>
          <p:nvPr/>
        </p:nvPicPr>
        <p:blipFill>
          <a:blip r:embed="rId2" cstate="print"/>
          <a:srcRect/>
          <a:stretch>
            <a:fillRect/>
          </a:stretch>
        </p:blipFill>
        <p:spPr bwMode="auto">
          <a:xfrm>
            <a:off x="310850" y="1232757"/>
            <a:ext cx="8522301" cy="4392487"/>
          </a:xfrm>
          <a:prstGeom prst="rect">
            <a:avLst/>
          </a:prstGeom>
          <a:noFill/>
          <a:ln w="9525">
            <a:noFill/>
            <a:miter lim="800000"/>
            <a:headEnd/>
            <a:tailEnd/>
          </a:ln>
        </p:spPr>
      </p:pic>
      <p:sp>
        <p:nvSpPr>
          <p:cNvPr id="3" name="Rectangle 2"/>
          <p:cNvSpPr/>
          <p:nvPr/>
        </p:nvSpPr>
        <p:spPr>
          <a:xfrm>
            <a:off x="310849" y="5734997"/>
            <a:ext cx="8522301" cy="646331"/>
          </a:xfrm>
          <a:prstGeom prst="rect">
            <a:avLst/>
          </a:prstGeom>
        </p:spPr>
        <p:txBody>
          <a:bodyPr wrap="square">
            <a:spAutoFit/>
          </a:bodyPr>
          <a:lstStyle/>
          <a:p>
            <a:r>
              <a:rPr lang="en-US" b="1" dirty="0">
                <a:solidFill>
                  <a:srgbClr val="FFFF00"/>
                </a:solidFill>
                <a:latin typeface="+mj-lt"/>
              </a:rPr>
              <a:t>Influence of Genes, Sex, Age and Environment on the Onset </a:t>
            </a:r>
            <a:r>
              <a:rPr lang="es-CO" b="1" dirty="0">
                <a:solidFill>
                  <a:srgbClr val="FFFF00"/>
                </a:solidFill>
                <a:latin typeface="+mj-lt"/>
              </a:rPr>
              <a:t>of </a:t>
            </a:r>
            <a:r>
              <a:rPr lang="es-CO" b="1" dirty="0" err="1">
                <a:solidFill>
                  <a:srgbClr val="FFFF00"/>
                </a:solidFill>
                <a:latin typeface="+mj-lt"/>
              </a:rPr>
              <a:t>Autoimmune</a:t>
            </a:r>
            <a:r>
              <a:rPr lang="es-CO" b="1" dirty="0">
                <a:solidFill>
                  <a:srgbClr val="FFFF00"/>
                </a:solidFill>
                <a:latin typeface="+mj-lt"/>
              </a:rPr>
              <a:t> Hepatitis, </a:t>
            </a:r>
            <a:r>
              <a:rPr lang="es-CO" b="1" dirty="0" err="1">
                <a:solidFill>
                  <a:srgbClr val="FFFF00"/>
                </a:solidFill>
                <a:latin typeface="+mj-lt"/>
              </a:rPr>
              <a:t>Journal</a:t>
            </a:r>
            <a:r>
              <a:rPr lang="es-CO" b="1" dirty="0">
                <a:solidFill>
                  <a:srgbClr val="FFFF00"/>
                </a:solidFill>
                <a:latin typeface="+mj-lt"/>
              </a:rPr>
              <a:t> of </a:t>
            </a:r>
            <a:r>
              <a:rPr lang="es-CO" b="1" dirty="0" err="1">
                <a:solidFill>
                  <a:srgbClr val="FFFF00"/>
                </a:solidFill>
                <a:latin typeface="+mj-lt"/>
              </a:rPr>
              <a:t>Gastroenterology</a:t>
            </a:r>
            <a:r>
              <a:rPr lang="es-CO" b="1" dirty="0">
                <a:solidFill>
                  <a:srgbClr val="FFFF00"/>
                </a:solidFill>
                <a:latin typeface="+mj-lt"/>
              </a:rPr>
              <a:t>, 2009</a:t>
            </a:r>
          </a:p>
        </p:txBody>
      </p:sp>
    </p:spTree>
    <p:extLst>
      <p:ext uri="{BB962C8B-B14F-4D97-AF65-F5344CB8AC3E}">
        <p14:creationId xmlns:p14="http://schemas.microsoft.com/office/powerpoint/2010/main" val="1291642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925052" y="2582906"/>
            <a:ext cx="7293897" cy="1692188"/>
          </a:xfrm>
          <a:prstGeom prst="roundRect">
            <a:avLst/>
          </a:prstGeom>
          <a:solidFill>
            <a:schemeClr val="accent1">
              <a:lumMod val="5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a:r>
              <a:rPr lang="en-US" sz="4800" b="1" dirty="0">
                <a:solidFill>
                  <a:srgbClr val="FFFF00"/>
                </a:solidFill>
                <a:latin typeface="+mj-lt"/>
              </a:rPr>
              <a:t>Diagnosis of Autoimmune Hepatitis</a:t>
            </a:r>
            <a:endParaRPr lang="ar-EG" sz="4800" b="1" dirty="0">
              <a:solidFill>
                <a:srgbClr val="FFFF00"/>
              </a:solidFill>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33839"/>
            <a:ext cx="8686800" cy="2062103"/>
          </a:xfrm>
          <a:prstGeom prst="rect">
            <a:avLst/>
          </a:prstGeom>
          <a:noFill/>
        </p:spPr>
        <p:txBody>
          <a:bodyPr wrap="square" rtlCol="1">
            <a:spAutoFit/>
          </a:bodyPr>
          <a:lstStyle/>
          <a:p>
            <a:pPr>
              <a:buFontTx/>
              <a:buChar char="-"/>
            </a:pPr>
            <a:r>
              <a:rPr lang="en-US" sz="3200" dirty="0">
                <a:latin typeface="+mn-lt"/>
                <a:cs typeface="Times New Roman" pitchFamily="18" charset="0"/>
              </a:rPr>
              <a:t> </a:t>
            </a:r>
            <a:r>
              <a:rPr lang="en-US" sz="3200" dirty="0"/>
              <a:t>The diagnosis of AIH requires the presence of characteristic clinical and laboratory features, and the exclusion of other conditions that cause chronic hepatitis and cirrhosis.</a:t>
            </a:r>
          </a:p>
        </p:txBody>
      </p:sp>
      <p:sp>
        <p:nvSpPr>
          <p:cNvPr id="5" name="Isosceles Triangle 4"/>
          <p:cNvSpPr/>
          <p:nvPr/>
        </p:nvSpPr>
        <p:spPr bwMode="auto">
          <a:xfrm>
            <a:off x="2928926" y="3071810"/>
            <a:ext cx="3357586" cy="2786082"/>
          </a:xfrm>
          <a:prstGeom prst="triangle">
            <a:avLst/>
          </a:prstGeom>
          <a:solidFill>
            <a:srgbClr val="CCFFCC"/>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mj-lt"/>
                <a:cs typeface="Arial" pitchFamily="34" charset="0"/>
              </a:rPr>
              <a:t>Autoimmune</a:t>
            </a:r>
            <a:r>
              <a:rPr kumimoji="0" lang="en-US" sz="1800" b="1" i="0" u="none" strike="noStrike" cap="none" normalizeH="0" dirty="0">
                <a:ln>
                  <a:noFill/>
                </a:ln>
                <a:solidFill>
                  <a:schemeClr val="bg1"/>
                </a:solidFill>
                <a:effectLst>
                  <a:outerShdw blurRad="38100" dist="38100" dir="2700000" algn="tl">
                    <a:srgbClr val="000000">
                      <a:alpha val="43137"/>
                    </a:srgbClr>
                  </a:outerShdw>
                </a:effectLst>
                <a:latin typeface="+mj-lt"/>
                <a:cs typeface="Arial" pitchFamily="34" charset="0"/>
              </a:rPr>
              <a:t> Hepatitis</a:t>
            </a:r>
            <a:endParaRPr kumimoji="0" lang="ar-EG" sz="1800" b="1" i="0" u="none" strike="noStrike" cap="none" normalizeH="0" baseline="0" dirty="0">
              <a:ln>
                <a:noFill/>
              </a:ln>
              <a:solidFill>
                <a:schemeClr val="bg1"/>
              </a:solidFill>
              <a:effectLst>
                <a:outerShdw blurRad="38100" dist="38100" dir="2700000" algn="tl">
                  <a:srgbClr val="000000">
                    <a:alpha val="43137"/>
                  </a:srgbClr>
                </a:outerShdw>
              </a:effectLst>
              <a:latin typeface="+mj-lt"/>
              <a:cs typeface="Arial" pitchFamily="34" charset="0"/>
            </a:endParaRPr>
          </a:p>
        </p:txBody>
      </p:sp>
      <p:sp>
        <p:nvSpPr>
          <p:cNvPr id="6" name="TextBox 5"/>
          <p:cNvSpPr txBox="1"/>
          <p:nvPr/>
        </p:nvSpPr>
        <p:spPr>
          <a:xfrm>
            <a:off x="3714744" y="5857892"/>
            <a:ext cx="1928826" cy="369332"/>
          </a:xfrm>
          <a:prstGeom prst="rect">
            <a:avLst/>
          </a:prstGeom>
          <a:noFill/>
        </p:spPr>
        <p:txBody>
          <a:bodyPr wrap="square" rtlCol="1">
            <a:spAutoFit/>
          </a:bodyPr>
          <a:lstStyle/>
          <a:p>
            <a:r>
              <a:rPr lang="en-US" b="1" dirty="0">
                <a:solidFill>
                  <a:srgbClr val="FFFF00"/>
                </a:solidFill>
                <a:effectLst>
                  <a:outerShdw blurRad="38100" dist="38100" dir="2700000" algn="tl">
                    <a:srgbClr val="000000">
                      <a:alpha val="43137"/>
                    </a:srgbClr>
                  </a:outerShdw>
                </a:effectLst>
                <a:latin typeface="+mj-lt"/>
              </a:rPr>
              <a:t>Autoantibodies</a:t>
            </a:r>
            <a:endParaRPr lang="ar-EG" b="1" dirty="0">
              <a:solidFill>
                <a:srgbClr val="FFFF00"/>
              </a:solidFill>
              <a:effectLst>
                <a:outerShdw blurRad="38100" dist="38100" dir="2700000" algn="tl">
                  <a:srgbClr val="000000">
                    <a:alpha val="43137"/>
                  </a:srgbClr>
                </a:outerShdw>
              </a:effectLst>
              <a:latin typeface="+mj-lt"/>
            </a:endParaRPr>
          </a:p>
        </p:txBody>
      </p:sp>
      <p:sp>
        <p:nvSpPr>
          <p:cNvPr id="7" name="TextBox 6"/>
          <p:cNvSpPr txBox="1"/>
          <p:nvPr/>
        </p:nvSpPr>
        <p:spPr>
          <a:xfrm rot="18097424">
            <a:off x="1912695" y="4135800"/>
            <a:ext cx="3376543" cy="369332"/>
          </a:xfrm>
          <a:prstGeom prst="rect">
            <a:avLst/>
          </a:prstGeom>
          <a:noFill/>
        </p:spPr>
        <p:txBody>
          <a:bodyPr wrap="square" rtlCol="1">
            <a:spAutoFit/>
          </a:bodyPr>
          <a:lstStyle/>
          <a:p>
            <a:r>
              <a:rPr lang="en-US" b="1" dirty="0" err="1">
                <a:solidFill>
                  <a:srgbClr val="FFFF00"/>
                </a:solidFill>
                <a:effectLst>
                  <a:outerShdw blurRad="38100" dist="38100" dir="2700000" algn="tl">
                    <a:srgbClr val="000000">
                      <a:alpha val="43137"/>
                    </a:srgbClr>
                  </a:outerShdw>
                </a:effectLst>
                <a:latin typeface="+mj-lt"/>
              </a:rPr>
              <a:t>Hypergammaglobulinaemia</a:t>
            </a:r>
            <a:endParaRPr lang="ar-EG" b="1" dirty="0">
              <a:solidFill>
                <a:srgbClr val="FFFF00"/>
              </a:solidFill>
              <a:effectLst>
                <a:outerShdw blurRad="38100" dist="38100" dir="2700000" algn="tl">
                  <a:srgbClr val="000000">
                    <a:alpha val="43137"/>
                  </a:srgbClr>
                </a:outerShdw>
              </a:effectLst>
              <a:latin typeface="+mj-lt"/>
            </a:endParaRPr>
          </a:p>
        </p:txBody>
      </p:sp>
      <p:sp>
        <p:nvSpPr>
          <p:cNvPr id="8" name="TextBox 7"/>
          <p:cNvSpPr txBox="1"/>
          <p:nvPr/>
        </p:nvSpPr>
        <p:spPr>
          <a:xfrm rot="3506196">
            <a:off x="4092609" y="4247875"/>
            <a:ext cx="3164251" cy="369332"/>
          </a:xfrm>
          <a:prstGeom prst="rect">
            <a:avLst/>
          </a:prstGeom>
          <a:noFill/>
        </p:spPr>
        <p:txBody>
          <a:bodyPr wrap="square" rtlCol="1">
            <a:spAutoFit/>
          </a:bodyPr>
          <a:lstStyle/>
          <a:p>
            <a:r>
              <a:rPr lang="en-US" b="1" dirty="0">
                <a:solidFill>
                  <a:srgbClr val="FFFF00"/>
                </a:solidFill>
                <a:effectLst>
                  <a:outerShdw blurRad="38100" dist="38100" dir="2700000" algn="tl">
                    <a:srgbClr val="000000">
                      <a:alpha val="43137"/>
                    </a:srgbClr>
                  </a:outerShdw>
                </a:effectLst>
                <a:latin typeface="+mj-lt"/>
              </a:rPr>
              <a:t>Plasma cell interface hepatitis</a:t>
            </a:r>
            <a:endParaRPr lang="ar-EG" b="1" dirty="0">
              <a:solidFill>
                <a:srgbClr val="FFFF00"/>
              </a:solidFill>
              <a:effectLst>
                <a:outerShdw blurRad="38100" dist="38100" dir="2700000" algn="tl">
                  <a:srgbClr val="000000">
                    <a:alpha val="43137"/>
                  </a:srgbClr>
                </a:outerShdw>
              </a:effectLst>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33839"/>
            <a:ext cx="8686800" cy="6370975"/>
          </a:xfrm>
          <a:prstGeom prst="rect">
            <a:avLst/>
          </a:prstGeom>
          <a:noFill/>
        </p:spPr>
        <p:txBody>
          <a:bodyPr wrap="square" rtlCol="1">
            <a:spAutoFit/>
          </a:bodyPr>
          <a:lstStyle/>
          <a:p>
            <a:pPr algn="just"/>
            <a:r>
              <a:rPr lang="en-US" sz="3600" b="1" dirty="0">
                <a:solidFill>
                  <a:srgbClr val="FFFF00"/>
                </a:solidFill>
                <a:latin typeface="+mj-lt"/>
                <a:cs typeface="Times New Roman" pitchFamily="18" charset="0"/>
              </a:rPr>
              <a:t>Clinical Picture</a:t>
            </a:r>
          </a:p>
          <a:p>
            <a:pPr algn="just"/>
            <a:endParaRPr lang="en-US" sz="1000" b="1" dirty="0">
              <a:solidFill>
                <a:srgbClr val="66FF33"/>
              </a:solidFill>
              <a:latin typeface="Comic Sans MS" pitchFamily="66" charset="0"/>
              <a:cs typeface="Times New Roman" pitchFamily="18" charset="0"/>
            </a:endParaRPr>
          </a:p>
          <a:p>
            <a:pPr>
              <a:buFontTx/>
              <a:buChar char="-"/>
            </a:pPr>
            <a:r>
              <a:rPr lang="en-US" sz="3200" dirty="0"/>
              <a:t> There is a broad spectrum of clinical manifestations, ranging from asymptomatic to fulminant hepatic failure with approaching 10% of patients presenting with acute liver failure.</a:t>
            </a:r>
          </a:p>
          <a:p>
            <a:pPr algn="just">
              <a:buFontTx/>
              <a:buChar char="-"/>
            </a:pPr>
            <a:endParaRPr lang="en-US" sz="3200" dirty="0"/>
          </a:p>
          <a:p>
            <a:pPr algn="just">
              <a:buFontTx/>
              <a:buChar char="-"/>
            </a:pPr>
            <a:r>
              <a:rPr lang="en-US" sz="3200" dirty="0"/>
              <a:t> AIH can be asymptomatic or symptomatic.</a:t>
            </a:r>
          </a:p>
          <a:p>
            <a:pPr algn="just">
              <a:buFontTx/>
              <a:buChar char="-"/>
            </a:pPr>
            <a:endParaRPr lang="en-US" sz="3200" dirty="0">
              <a:solidFill>
                <a:schemeClr val="bg1"/>
              </a:solidFill>
              <a:latin typeface="+mn-lt"/>
              <a:cs typeface="Times New Roman" pitchFamily="18" charset="0"/>
            </a:endParaRPr>
          </a:p>
          <a:p>
            <a:pPr algn="just">
              <a:buFontTx/>
              <a:buChar char="-"/>
            </a:pPr>
            <a:r>
              <a:rPr lang="en-US" sz="3200" b="1" dirty="0">
                <a:solidFill>
                  <a:srgbClr val="66FF33"/>
                </a:solidFill>
                <a:latin typeface="+mj-lt"/>
                <a:cs typeface="Times New Roman" pitchFamily="18" charset="0"/>
              </a:rPr>
              <a:t> Asymptomatic presentation:</a:t>
            </a:r>
          </a:p>
          <a:p>
            <a:pPr algn="just">
              <a:buFontTx/>
              <a:buChar char="-"/>
            </a:pPr>
            <a:endParaRPr lang="en-US" sz="1000" b="1" dirty="0">
              <a:solidFill>
                <a:srgbClr val="66FF33"/>
              </a:solidFill>
              <a:latin typeface="Comic Sans MS" pitchFamily="66" charset="0"/>
              <a:cs typeface="Times New Roman" pitchFamily="18" charset="0"/>
            </a:endParaRPr>
          </a:p>
          <a:p>
            <a:pPr>
              <a:buFontTx/>
              <a:buChar char="-"/>
            </a:pPr>
            <a:r>
              <a:rPr lang="en-US" sz="3200" dirty="0"/>
              <a:t> AIH can be asymptomatic in 34%-45% of patients.</a:t>
            </a:r>
          </a:p>
          <a:p>
            <a:pPr>
              <a:buFontTx/>
              <a:buChar char="-"/>
            </a:pPr>
            <a:r>
              <a:rPr lang="en-US" sz="3200" dirty="0"/>
              <a:t> Typically these patients are men and have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33839"/>
            <a:ext cx="8686800" cy="5016758"/>
          </a:xfrm>
          <a:prstGeom prst="rect">
            <a:avLst/>
          </a:prstGeom>
          <a:noFill/>
        </p:spPr>
        <p:txBody>
          <a:bodyPr wrap="square" rtlCol="1">
            <a:spAutoFit/>
          </a:bodyPr>
          <a:lstStyle/>
          <a:p>
            <a:r>
              <a:rPr lang="en-US" sz="3200" dirty="0"/>
              <a:t>significantly lower serum ALT levels at presentation than do symptomatic patients.</a:t>
            </a:r>
          </a:p>
          <a:p>
            <a:endParaRPr lang="en-US" sz="3200" dirty="0"/>
          </a:p>
          <a:p>
            <a:pPr>
              <a:buFontTx/>
              <a:buChar char="-"/>
            </a:pPr>
            <a:r>
              <a:rPr lang="en-US" sz="3200" dirty="0"/>
              <a:t> The frequency of cirrhosis is similar to that in symptomatic patients.</a:t>
            </a:r>
          </a:p>
          <a:p>
            <a:pPr>
              <a:buFontTx/>
              <a:buChar char="-"/>
            </a:pPr>
            <a:endParaRPr lang="en-US" sz="3200" dirty="0"/>
          </a:p>
          <a:p>
            <a:pPr>
              <a:buFontTx/>
              <a:buChar char="-"/>
            </a:pPr>
            <a:r>
              <a:rPr lang="en-US" sz="3200" dirty="0"/>
              <a:t> About 70% of asymptomatic patients become symptomatic during the course of their disease, so they must be followed lifelong to monitor for changes in disease activity.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647974"/>
          </a:xfrm>
          <a:prstGeom prst="rect">
            <a:avLst/>
          </a:prstGeom>
          <a:noFill/>
        </p:spPr>
        <p:txBody>
          <a:bodyPr wrap="square" rtlCol="1">
            <a:spAutoFit/>
          </a:bodyPr>
          <a:lstStyle/>
          <a:p>
            <a:r>
              <a:rPr lang="en-US" sz="3200" b="1" dirty="0">
                <a:solidFill>
                  <a:srgbClr val="66FF33"/>
                </a:solidFill>
                <a:latin typeface="Comic Sans MS" pitchFamily="66" charset="0"/>
                <a:cs typeface="Times New Roman" pitchFamily="18" charset="0"/>
              </a:rPr>
              <a:t>- </a:t>
            </a:r>
            <a:r>
              <a:rPr lang="en-US" sz="3200" b="1" dirty="0">
                <a:solidFill>
                  <a:srgbClr val="66FF33"/>
                </a:solidFill>
                <a:latin typeface="+mj-lt"/>
                <a:cs typeface="Times New Roman" pitchFamily="18" charset="0"/>
              </a:rPr>
              <a:t>Symptomatic presentation</a:t>
            </a:r>
          </a:p>
          <a:p>
            <a:endParaRPr lang="en-US" sz="1000" dirty="0">
              <a:solidFill>
                <a:schemeClr val="bg1"/>
              </a:solidFill>
              <a:latin typeface="+mn-lt"/>
              <a:cs typeface="Times New Roman" pitchFamily="18" charset="0"/>
            </a:endParaRPr>
          </a:p>
          <a:p>
            <a:r>
              <a:rPr lang="en-US" sz="3200" dirty="0">
                <a:latin typeface="+mj-lt"/>
              </a:rPr>
              <a:t>- </a:t>
            </a:r>
            <a:r>
              <a:rPr lang="en-US" sz="3200" b="1" u="sng" dirty="0">
                <a:latin typeface="+mj-lt"/>
              </a:rPr>
              <a:t>Onset</a:t>
            </a:r>
            <a:r>
              <a:rPr lang="en-US" sz="3200" dirty="0">
                <a:latin typeface="+mj-lt"/>
              </a:rPr>
              <a:t> </a:t>
            </a:r>
            <a:r>
              <a:rPr lang="en-US" sz="3200" dirty="0"/>
              <a:t>is frequently insidious with non-specific symptoms such as fatigue (85%), jaundice, nausea, abdominal pain, arthralgia, arthritis, acne and amenorrhea.</a:t>
            </a:r>
          </a:p>
          <a:p>
            <a:endParaRPr lang="en-US" sz="3200" dirty="0"/>
          </a:p>
          <a:p>
            <a:pPr>
              <a:buFontTx/>
              <a:buChar char="-"/>
            </a:pPr>
            <a:r>
              <a:rPr lang="en-US" sz="3200" dirty="0">
                <a:latin typeface="+mj-lt"/>
              </a:rPr>
              <a:t> </a:t>
            </a:r>
            <a:r>
              <a:rPr lang="en-US" sz="3200" b="1" u="sng" dirty="0">
                <a:latin typeface="+mj-lt"/>
              </a:rPr>
              <a:t>Acute presentations</a:t>
            </a:r>
            <a:r>
              <a:rPr lang="en-US" sz="3200" dirty="0">
                <a:latin typeface="+mj-lt"/>
              </a:rPr>
              <a:t> </a:t>
            </a:r>
            <a:r>
              <a:rPr lang="en-US" sz="3200" dirty="0"/>
              <a:t>are often indistinguishable from a viral illness, and hepatic discomfort, anorexia and nausea may be evident.</a:t>
            </a:r>
          </a:p>
          <a:p>
            <a:pPr>
              <a:buFontTx/>
              <a:buChar char="-"/>
            </a:pPr>
            <a:endParaRPr lang="en-US" sz="3200" dirty="0"/>
          </a:p>
          <a:p>
            <a:pPr>
              <a:buFontTx/>
              <a:buChar char="-"/>
            </a:pPr>
            <a:r>
              <a:rPr lang="en-US" sz="3200" dirty="0">
                <a:latin typeface="+mj-lt"/>
              </a:rPr>
              <a:t> </a:t>
            </a:r>
            <a:r>
              <a:rPr lang="en-US" sz="3200" b="1" u="sng" dirty="0">
                <a:latin typeface="+mj-lt"/>
              </a:rPr>
              <a:t>Chronic presentations</a:t>
            </a:r>
            <a:r>
              <a:rPr lang="en-US" sz="3200" dirty="0">
                <a:latin typeface="+mj-lt"/>
              </a:rPr>
              <a:t> </a:t>
            </a:r>
            <a:r>
              <a:rPr lang="en-US" sz="3200" dirty="0"/>
              <a:t>can range from firm hepatomegaly, splenomegaly to other features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170646"/>
          </a:xfrm>
          <a:prstGeom prst="rect">
            <a:avLst/>
          </a:prstGeom>
          <a:noFill/>
        </p:spPr>
        <p:txBody>
          <a:bodyPr wrap="square" rtlCol="1">
            <a:spAutoFit/>
          </a:bodyPr>
          <a:lstStyle/>
          <a:p>
            <a:r>
              <a:rPr lang="en-US" sz="3200" dirty="0"/>
              <a:t>of chronic liver disease including palmar erythema and spider </a:t>
            </a:r>
            <a:r>
              <a:rPr lang="en-US" sz="3200" dirty="0" err="1"/>
              <a:t>navei</a:t>
            </a:r>
            <a:r>
              <a:rPr lang="en-US" sz="3200" dirty="0"/>
              <a:t>.</a:t>
            </a:r>
          </a:p>
          <a:p>
            <a:pPr algn="just"/>
            <a:endParaRPr lang="en-US" sz="3200" dirty="0">
              <a:solidFill>
                <a:schemeClr val="bg1"/>
              </a:solidFill>
              <a:latin typeface="+mn-lt"/>
              <a:cs typeface="Times New Roman" pitchFamily="18" charset="0"/>
            </a:endParaRPr>
          </a:p>
          <a:p>
            <a:pPr algn="just"/>
            <a:r>
              <a:rPr lang="en-US" sz="3200" b="1" dirty="0">
                <a:solidFill>
                  <a:srgbClr val="66FF33"/>
                </a:solidFill>
                <a:latin typeface="+mj-lt"/>
                <a:cs typeface="Times New Roman" pitchFamily="18" charset="0"/>
              </a:rPr>
              <a:t>- </a:t>
            </a:r>
            <a:r>
              <a:rPr lang="en-US" sz="3200" b="1" dirty="0" err="1">
                <a:solidFill>
                  <a:srgbClr val="66FF33"/>
                </a:solidFill>
                <a:latin typeface="+mj-lt"/>
                <a:cs typeface="Times New Roman" pitchFamily="18" charset="0"/>
              </a:rPr>
              <a:t>Assciated</a:t>
            </a:r>
            <a:r>
              <a:rPr lang="en-US" sz="3200" b="1" dirty="0">
                <a:solidFill>
                  <a:srgbClr val="66FF33"/>
                </a:solidFill>
                <a:latin typeface="+mj-lt"/>
                <a:cs typeface="Times New Roman" pitchFamily="18" charset="0"/>
              </a:rPr>
              <a:t> autoimmune diseases</a:t>
            </a:r>
          </a:p>
          <a:p>
            <a:pPr algn="just"/>
            <a:endParaRPr lang="en-US" sz="1000" dirty="0">
              <a:solidFill>
                <a:schemeClr val="bg1"/>
              </a:solidFill>
              <a:latin typeface="+mj-lt"/>
              <a:cs typeface="Times New Roman" pitchFamily="18" charset="0"/>
            </a:endParaRPr>
          </a:p>
          <a:p>
            <a:pPr>
              <a:buFontTx/>
              <a:buChar char="-"/>
            </a:pPr>
            <a:r>
              <a:rPr lang="en-US" sz="3200" dirty="0"/>
              <a:t> Autoimmune diseases are evident in as many as one in three patients: </a:t>
            </a:r>
            <a:r>
              <a:rPr lang="en-US" sz="3200" dirty="0" err="1"/>
              <a:t>Sjögren’s</a:t>
            </a:r>
            <a:r>
              <a:rPr lang="en-US" sz="3200" dirty="0"/>
              <a:t> syndrome, autoimmune thyroid disease, autoimmune </a:t>
            </a:r>
            <a:r>
              <a:rPr lang="en-US" sz="3200" dirty="0" err="1"/>
              <a:t>haemolysis</a:t>
            </a:r>
            <a:r>
              <a:rPr lang="en-US" sz="3200" dirty="0"/>
              <a:t>, rheumatoid arthritis, ulcerative colitis, idiopathic thrombocytopenic </a:t>
            </a:r>
            <a:r>
              <a:rPr lang="en-US" sz="3200" dirty="0" err="1"/>
              <a:t>purpura</a:t>
            </a:r>
            <a:r>
              <a:rPr lang="en-US" sz="3200" dirty="0"/>
              <a:t>, type 1 DM and vitiligo stand out.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494085"/>
          </a:xfrm>
          <a:prstGeom prst="rect">
            <a:avLst/>
          </a:prstGeom>
          <a:noFill/>
        </p:spPr>
        <p:txBody>
          <a:bodyPr wrap="square" rtlCol="1">
            <a:spAutoFit/>
          </a:bodyPr>
          <a:lstStyle/>
          <a:p>
            <a:r>
              <a:rPr lang="en-US" sz="3200" dirty="0"/>
              <a:t>- </a:t>
            </a:r>
            <a:r>
              <a:rPr lang="en-US" sz="3200" dirty="0" err="1"/>
              <a:t>Coeliac</a:t>
            </a:r>
            <a:r>
              <a:rPr lang="en-US" sz="3200" dirty="0"/>
              <a:t> disease can be coexistent, but care needs to be taken to ensure liver abnormalities</a:t>
            </a:r>
          </a:p>
          <a:p>
            <a:r>
              <a:rPr lang="en-US" sz="3200" dirty="0"/>
              <a:t>are not secondary to </a:t>
            </a:r>
            <a:r>
              <a:rPr lang="en-US" sz="3200" dirty="0" err="1"/>
              <a:t>coeliac</a:t>
            </a:r>
            <a:r>
              <a:rPr lang="en-US" sz="3200" dirty="0"/>
              <a:t> disease itself.</a:t>
            </a:r>
          </a:p>
          <a:p>
            <a:endParaRPr lang="en-US" sz="3200" dirty="0"/>
          </a:p>
          <a:p>
            <a:pPr>
              <a:buFontTx/>
              <a:buChar char="-"/>
            </a:pPr>
            <a:r>
              <a:rPr lang="en-US" sz="3200" dirty="0"/>
              <a:t> Serological patterns of </a:t>
            </a:r>
            <a:r>
              <a:rPr lang="en-US" sz="3200" dirty="0" err="1"/>
              <a:t>autoreactivity</a:t>
            </a:r>
            <a:r>
              <a:rPr lang="en-US" sz="3200" dirty="0"/>
              <a:t> permit two major </a:t>
            </a:r>
            <a:r>
              <a:rPr lang="en-US" sz="3200" dirty="0" err="1"/>
              <a:t>subclassifications</a:t>
            </a:r>
            <a:r>
              <a:rPr lang="en-US" sz="3200" dirty="0"/>
              <a:t> of the disease.</a:t>
            </a:r>
          </a:p>
          <a:p>
            <a:pPr>
              <a:buFontTx/>
              <a:buChar char="-"/>
            </a:pPr>
            <a:endParaRPr lang="en-US" sz="3200" dirty="0"/>
          </a:p>
          <a:p>
            <a:pPr>
              <a:buFontTx/>
              <a:buChar char="-"/>
            </a:pPr>
            <a:r>
              <a:rPr lang="en-US" sz="3200" dirty="0"/>
              <a:t> </a:t>
            </a:r>
            <a:r>
              <a:rPr lang="en-US" sz="3200" b="1" u="sng" dirty="0">
                <a:effectLst>
                  <a:outerShdw blurRad="38100" dist="38100" dir="2700000" algn="tl">
                    <a:srgbClr val="000000">
                      <a:alpha val="43137"/>
                    </a:srgbClr>
                  </a:outerShdw>
                </a:effectLst>
                <a:latin typeface="+mn-lt"/>
              </a:rPr>
              <a:t>Type 1</a:t>
            </a:r>
            <a:r>
              <a:rPr lang="en-US" sz="3200" dirty="0"/>
              <a:t> is characterized by ANA and/or SMA.</a:t>
            </a:r>
          </a:p>
          <a:p>
            <a:pPr>
              <a:buFontTx/>
              <a:buChar char="-"/>
            </a:pPr>
            <a:endParaRPr lang="en-US" sz="3200" dirty="0"/>
          </a:p>
          <a:p>
            <a:pPr>
              <a:buFontTx/>
              <a:buChar char="-"/>
            </a:pPr>
            <a:r>
              <a:rPr lang="en-US" sz="3200" dirty="0"/>
              <a:t> </a:t>
            </a:r>
            <a:r>
              <a:rPr lang="en-US" sz="3200" b="1" u="sng" dirty="0">
                <a:effectLst>
                  <a:outerShdw blurRad="38100" dist="38100" dir="2700000" algn="tl">
                    <a:srgbClr val="000000">
                      <a:alpha val="43137"/>
                    </a:srgbClr>
                  </a:outerShdw>
                </a:effectLst>
                <a:latin typeface="+mn-lt"/>
              </a:rPr>
              <a:t>Type 2</a:t>
            </a:r>
            <a:r>
              <a:rPr lang="en-US" sz="3200" dirty="0"/>
              <a:t> is characterized by anti-LKM1. Type 2 presents more acutely, at younger age and </a:t>
            </a:r>
            <a:r>
              <a:rPr lang="en-US" sz="3200" dirty="0" err="1"/>
              <a:t>IgA</a:t>
            </a:r>
            <a:r>
              <a:rPr lang="en-US" sz="3200" dirty="0"/>
              <a:t> deficiency is often noted, whereas symptoms, signs, family history, associated autoimmune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86800" cy="1077218"/>
          </a:xfrm>
          <a:prstGeom prst="rect">
            <a:avLst/>
          </a:prstGeom>
          <a:noFill/>
        </p:spPr>
        <p:txBody>
          <a:bodyPr wrap="square" rtlCol="1">
            <a:spAutoFit/>
          </a:bodyPr>
          <a:lstStyle/>
          <a:p>
            <a:pPr algn="just"/>
            <a:r>
              <a:rPr lang="en-US" sz="3200" dirty="0">
                <a:cs typeface="Times New Roman" pitchFamily="18" charset="0"/>
              </a:rPr>
              <a:t>diseases and treatment response are similar for both serological groups.</a:t>
            </a:r>
            <a:endParaRPr lang="en-US" sz="3200" dirty="0">
              <a:latin typeface="+mn-lt"/>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71030051"/>
              </p:ext>
            </p:extLst>
          </p:nvPr>
        </p:nvGraphicFramePr>
        <p:xfrm>
          <a:off x="76201" y="1137920"/>
          <a:ext cx="8915399" cy="5567680"/>
        </p:xfrm>
        <a:graphic>
          <a:graphicData uri="http://schemas.openxmlformats.org/drawingml/2006/table">
            <a:tbl>
              <a:tblPr rtl="1" firstRow="1" bandRow="1">
                <a:tableStyleId>{5C22544A-7EE6-4342-B048-85BDC9FD1C3A}</a:tableStyleId>
              </a:tblPr>
              <a:tblGrid>
                <a:gridCol w="3394108">
                  <a:extLst>
                    <a:ext uri="{9D8B030D-6E8A-4147-A177-3AD203B41FA5}">
                      <a16:colId xmlns:a16="http://schemas.microsoft.com/office/drawing/2014/main" val="20000"/>
                    </a:ext>
                  </a:extLst>
                </a:gridCol>
                <a:gridCol w="3018723">
                  <a:extLst>
                    <a:ext uri="{9D8B030D-6E8A-4147-A177-3AD203B41FA5}">
                      <a16:colId xmlns:a16="http://schemas.microsoft.com/office/drawing/2014/main" val="20001"/>
                    </a:ext>
                  </a:extLst>
                </a:gridCol>
                <a:gridCol w="2502568">
                  <a:extLst>
                    <a:ext uri="{9D8B030D-6E8A-4147-A177-3AD203B41FA5}">
                      <a16:colId xmlns:a16="http://schemas.microsoft.com/office/drawing/2014/main" val="20002"/>
                    </a:ext>
                  </a:extLst>
                </a:gridCol>
              </a:tblGrid>
              <a:tr h="304800">
                <a:tc>
                  <a:txBody>
                    <a:bodyPr/>
                    <a:lstStyle/>
                    <a:p>
                      <a:pPr algn="ctr" rtl="0"/>
                      <a:r>
                        <a:rPr lang="en-US" sz="1600" dirty="0">
                          <a:solidFill>
                            <a:schemeClr val="bg1"/>
                          </a:solidFill>
                        </a:rPr>
                        <a:t>Type 2 AIH</a:t>
                      </a:r>
                      <a:endParaRPr lang="ar-EG" sz="1600" dirty="0">
                        <a:solidFill>
                          <a:schemeClr val="bg1"/>
                        </a:solidFill>
                      </a:endParaRPr>
                    </a:p>
                  </a:txBody>
                  <a:tcPr/>
                </a:tc>
                <a:tc>
                  <a:txBody>
                    <a:bodyPr/>
                    <a:lstStyle/>
                    <a:p>
                      <a:pPr algn="ctr" rtl="0"/>
                      <a:r>
                        <a:rPr lang="en-US" sz="1600" dirty="0">
                          <a:solidFill>
                            <a:schemeClr val="bg1"/>
                          </a:solidFill>
                        </a:rPr>
                        <a:t>Type</a:t>
                      </a:r>
                      <a:r>
                        <a:rPr lang="en-US" sz="1600" baseline="0" dirty="0">
                          <a:solidFill>
                            <a:schemeClr val="bg1"/>
                          </a:solidFill>
                        </a:rPr>
                        <a:t> 1 AIH</a:t>
                      </a:r>
                      <a:endParaRPr lang="ar-EG" sz="1600" dirty="0">
                        <a:solidFill>
                          <a:schemeClr val="bg1"/>
                        </a:solidFill>
                      </a:endParaRPr>
                    </a:p>
                  </a:txBody>
                  <a:tcPr/>
                </a:tc>
                <a:tc>
                  <a:txBody>
                    <a:bodyPr/>
                    <a:lstStyle/>
                    <a:p>
                      <a:pPr algn="ctr" rtl="0"/>
                      <a:endParaRPr lang="ar-EG" sz="1600" b="1" dirty="0">
                        <a:solidFill>
                          <a:schemeClr val="bg1"/>
                        </a:solidFill>
                      </a:endParaRPr>
                    </a:p>
                  </a:txBody>
                  <a:tcPr/>
                </a:tc>
                <a:extLst>
                  <a:ext uri="{0D108BD9-81ED-4DB2-BD59-A6C34878D82A}">
                    <a16:rowId xmlns:a16="http://schemas.microsoft.com/office/drawing/2014/main" val="10000"/>
                  </a:ext>
                </a:extLst>
              </a:tr>
              <a:tr h="502920">
                <a:tc>
                  <a:txBody>
                    <a:bodyPr/>
                    <a:lstStyle/>
                    <a:p>
                      <a:pPr algn="l" rtl="0"/>
                      <a:r>
                        <a:rPr lang="en-US" sz="1600" dirty="0">
                          <a:solidFill>
                            <a:schemeClr val="bg1"/>
                          </a:solidFill>
                        </a:rPr>
                        <a:t>20% in Europe, 4% in USA</a:t>
                      </a:r>
                      <a:endParaRPr lang="ar-EG" sz="1600" dirty="0">
                        <a:solidFill>
                          <a:schemeClr val="bg1"/>
                        </a:solidFill>
                      </a:endParaRPr>
                    </a:p>
                  </a:txBody>
                  <a:tcPr/>
                </a:tc>
                <a:tc>
                  <a:txBody>
                    <a:bodyPr/>
                    <a:lstStyle/>
                    <a:p>
                      <a:pPr algn="l" rtl="0"/>
                      <a:r>
                        <a:rPr lang="en-US" sz="1600" dirty="0">
                          <a:solidFill>
                            <a:schemeClr val="bg1"/>
                          </a:solidFill>
                        </a:rPr>
                        <a:t>&gt;</a:t>
                      </a:r>
                      <a:r>
                        <a:rPr lang="en-US" sz="1600" baseline="0" dirty="0">
                          <a:solidFill>
                            <a:schemeClr val="bg1"/>
                          </a:solidFill>
                        </a:rPr>
                        <a:t> 80%</a:t>
                      </a:r>
                      <a:endParaRPr lang="ar-EG" sz="1600" dirty="0">
                        <a:solidFill>
                          <a:schemeClr val="bg1"/>
                        </a:solidFill>
                      </a:endParaRPr>
                    </a:p>
                  </a:txBody>
                  <a:tcPr/>
                </a:tc>
                <a:tc>
                  <a:txBody>
                    <a:bodyPr/>
                    <a:lstStyle/>
                    <a:p>
                      <a:pPr algn="l" rtl="0"/>
                      <a:r>
                        <a:rPr lang="en-US" sz="1600" b="1" dirty="0">
                          <a:solidFill>
                            <a:schemeClr val="bg1"/>
                          </a:solidFill>
                        </a:rPr>
                        <a:t>Relative prevalence</a:t>
                      </a:r>
                      <a:endParaRPr lang="ar-EG" sz="1600" b="1" dirty="0">
                        <a:solidFill>
                          <a:schemeClr val="bg1"/>
                        </a:solidFill>
                      </a:endParaRPr>
                    </a:p>
                  </a:txBody>
                  <a:tcPr/>
                </a:tc>
                <a:extLst>
                  <a:ext uri="{0D108BD9-81ED-4DB2-BD59-A6C34878D82A}">
                    <a16:rowId xmlns:a16="http://schemas.microsoft.com/office/drawing/2014/main" val="10001"/>
                  </a:ext>
                </a:extLst>
              </a:tr>
              <a:tr h="635000">
                <a:tc>
                  <a:txBody>
                    <a:bodyPr/>
                    <a:lstStyle/>
                    <a:p>
                      <a:pPr algn="l" rtl="0"/>
                      <a:r>
                        <a:rPr lang="en-US" sz="1600" dirty="0">
                          <a:solidFill>
                            <a:schemeClr val="bg1"/>
                          </a:solidFill>
                        </a:rPr>
                        <a:t>LKM1</a:t>
                      </a:r>
                      <a:endParaRPr lang="ar-EG" sz="1600" dirty="0">
                        <a:solidFill>
                          <a:schemeClr val="bg1"/>
                        </a:solidFill>
                      </a:endParaRPr>
                    </a:p>
                  </a:txBody>
                  <a:tcPr/>
                </a:tc>
                <a:tc>
                  <a:txBody>
                    <a:bodyPr/>
                    <a:lstStyle/>
                    <a:p>
                      <a:pPr algn="l" rtl="0"/>
                      <a:r>
                        <a:rPr lang="en-US" sz="1600" dirty="0">
                          <a:solidFill>
                            <a:schemeClr val="bg1"/>
                          </a:solidFill>
                        </a:rPr>
                        <a:t>ANA, SMA</a:t>
                      </a:r>
                      <a:endParaRPr lang="ar-EG" sz="1600" dirty="0">
                        <a:solidFill>
                          <a:schemeClr val="bg1"/>
                        </a:solidFill>
                      </a:endParaRPr>
                    </a:p>
                  </a:txBody>
                  <a:tcPr/>
                </a:tc>
                <a:tc>
                  <a:txBody>
                    <a:bodyPr/>
                    <a:lstStyle/>
                    <a:p>
                      <a:pPr algn="l" rtl="0"/>
                      <a:r>
                        <a:rPr lang="en-US" sz="1600" b="1" dirty="0">
                          <a:solidFill>
                            <a:schemeClr val="bg1"/>
                          </a:solidFill>
                        </a:rPr>
                        <a:t>Autoantibodies commonly associated</a:t>
                      </a:r>
                      <a:endParaRPr lang="ar-EG" sz="1600" b="1" dirty="0">
                        <a:solidFill>
                          <a:schemeClr val="bg1"/>
                        </a:solidFill>
                      </a:endParaRPr>
                    </a:p>
                  </a:txBody>
                  <a:tcPr/>
                </a:tc>
                <a:extLst>
                  <a:ext uri="{0D108BD9-81ED-4DB2-BD59-A6C34878D82A}">
                    <a16:rowId xmlns:a16="http://schemas.microsoft.com/office/drawing/2014/main" val="10002"/>
                  </a:ext>
                </a:extLst>
              </a:tr>
              <a:tr h="355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Female: male ratio 9:1</a:t>
                      </a:r>
                      <a:endParaRPr lang="ar-EG" sz="1600" dirty="0">
                        <a:solidFill>
                          <a:schemeClr val="bg1"/>
                        </a:solidFill>
                      </a:endParaRPr>
                    </a:p>
                  </a:txBody>
                  <a:tcPr/>
                </a:tc>
                <a:tc>
                  <a:txBody>
                    <a:bodyPr/>
                    <a:lstStyle/>
                    <a:p>
                      <a:pPr algn="l" rtl="0"/>
                      <a:r>
                        <a:rPr lang="en-US" sz="1600" dirty="0">
                          <a:solidFill>
                            <a:schemeClr val="bg1"/>
                          </a:solidFill>
                        </a:rPr>
                        <a:t>Female: male ratio 4:1</a:t>
                      </a:r>
                      <a:endParaRPr lang="ar-EG" sz="1600" dirty="0">
                        <a:solidFill>
                          <a:schemeClr val="bg1"/>
                        </a:solidFill>
                      </a:endParaRPr>
                    </a:p>
                  </a:txBody>
                  <a:tcPr/>
                </a:tc>
                <a:tc>
                  <a:txBody>
                    <a:bodyPr/>
                    <a:lstStyle/>
                    <a:p>
                      <a:pPr algn="l" rtl="0"/>
                      <a:r>
                        <a:rPr lang="en-US" sz="1600" b="1" dirty="0">
                          <a:solidFill>
                            <a:schemeClr val="bg1"/>
                          </a:solidFill>
                        </a:rPr>
                        <a:t>Patient demographic</a:t>
                      </a:r>
                      <a:endParaRPr lang="ar-EG" sz="1600" b="1" dirty="0">
                        <a:solidFill>
                          <a:schemeClr val="bg1"/>
                        </a:solidFill>
                      </a:endParaRPr>
                    </a:p>
                  </a:txBody>
                  <a:tcPr/>
                </a:tc>
                <a:extLst>
                  <a:ext uri="{0D108BD9-81ED-4DB2-BD59-A6C34878D82A}">
                    <a16:rowId xmlns:a16="http://schemas.microsoft.com/office/drawing/2014/main" val="10003"/>
                  </a:ext>
                </a:extLst>
              </a:tr>
              <a:tr h="635000">
                <a:tc>
                  <a:txBody>
                    <a:bodyPr/>
                    <a:lstStyle/>
                    <a:p>
                      <a:pPr algn="l" rtl="0"/>
                      <a:r>
                        <a:rPr lang="en-US" sz="1600" dirty="0">
                          <a:solidFill>
                            <a:schemeClr val="bg1"/>
                          </a:solidFill>
                        </a:rPr>
                        <a:t>Average 10 y old but seen in adults (Europe)</a:t>
                      </a:r>
                      <a:endParaRPr lang="ar-EG" sz="1600" dirty="0">
                        <a:solidFill>
                          <a:schemeClr val="bg1"/>
                        </a:solidFill>
                      </a:endParaRPr>
                    </a:p>
                  </a:txBody>
                  <a:tcPr/>
                </a:tc>
                <a:tc>
                  <a:txBody>
                    <a:bodyPr/>
                    <a:lstStyle/>
                    <a:p>
                      <a:pPr algn="l" rtl="0"/>
                      <a:r>
                        <a:rPr lang="en-US" sz="1600" dirty="0">
                          <a:solidFill>
                            <a:schemeClr val="bg1"/>
                          </a:solidFill>
                        </a:rPr>
                        <a:t>Peak incidence 16-30 y, although 50% are &gt; 30 y</a:t>
                      </a:r>
                      <a:endParaRPr lang="ar-EG" sz="1600" dirty="0">
                        <a:solidFill>
                          <a:schemeClr val="bg1"/>
                        </a:solidFill>
                      </a:endParaRPr>
                    </a:p>
                  </a:txBody>
                  <a:tcPr/>
                </a:tc>
                <a:tc>
                  <a:txBody>
                    <a:bodyPr/>
                    <a:lstStyle/>
                    <a:p>
                      <a:pPr algn="l" rtl="0"/>
                      <a:r>
                        <a:rPr lang="en-US" sz="1600" b="1" dirty="0">
                          <a:solidFill>
                            <a:schemeClr val="bg1"/>
                          </a:solidFill>
                        </a:rPr>
                        <a:t>Age of onset</a:t>
                      </a:r>
                      <a:endParaRPr lang="ar-EG" sz="1600" b="1" dirty="0">
                        <a:solidFill>
                          <a:schemeClr val="bg1"/>
                        </a:solidFill>
                      </a:endParaRPr>
                    </a:p>
                  </a:txBody>
                  <a:tcPr/>
                </a:tc>
                <a:extLst>
                  <a:ext uri="{0D108BD9-81ED-4DB2-BD59-A6C34878D82A}">
                    <a16:rowId xmlns:a16="http://schemas.microsoft.com/office/drawing/2014/main" val="10004"/>
                  </a:ext>
                </a:extLst>
              </a:tr>
              <a:tr h="635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Prevalence unclear: Type 1 DM, thyroid disease,</a:t>
                      </a:r>
                      <a:r>
                        <a:rPr lang="en-US" sz="1600" baseline="0" dirty="0">
                          <a:solidFill>
                            <a:schemeClr val="bg1"/>
                          </a:solidFill>
                        </a:rPr>
                        <a:t> </a:t>
                      </a:r>
                      <a:r>
                        <a:rPr lang="en-US" sz="1600" dirty="0">
                          <a:solidFill>
                            <a:schemeClr val="bg1"/>
                          </a:solidFill>
                        </a:rPr>
                        <a:t>vitiligo, pernicious anemia, </a:t>
                      </a:r>
                      <a:r>
                        <a:rPr lang="en-US" sz="1600" dirty="0" err="1">
                          <a:solidFill>
                            <a:schemeClr val="bg1"/>
                          </a:solidFill>
                        </a:rPr>
                        <a:t>IgA</a:t>
                      </a:r>
                      <a:r>
                        <a:rPr lang="en-US" sz="1600" dirty="0">
                          <a:solidFill>
                            <a:schemeClr val="bg1"/>
                          </a:solidFill>
                        </a:rPr>
                        <a:t> deficiency</a:t>
                      </a:r>
                      <a:endParaRPr lang="ar-EG"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Prevalence of 17-48%: thyroid disease, rheumatoid arthritis, ulcerative colitis</a:t>
                      </a:r>
                      <a:endParaRPr lang="ar-EG" sz="1600" dirty="0">
                        <a:solidFill>
                          <a:schemeClr val="bg1"/>
                        </a:solidFill>
                      </a:endParaRPr>
                    </a:p>
                  </a:txBody>
                  <a:tcPr/>
                </a:tc>
                <a:tc>
                  <a:txBody>
                    <a:bodyPr/>
                    <a:lstStyle/>
                    <a:p>
                      <a:pPr algn="l" rtl="0"/>
                      <a:r>
                        <a:rPr lang="en-US" sz="1600" b="1" dirty="0">
                          <a:solidFill>
                            <a:schemeClr val="bg1"/>
                          </a:solidFill>
                        </a:rPr>
                        <a:t>Other commonly associated autoimmune diseases</a:t>
                      </a:r>
                      <a:endParaRPr lang="ar-EG" sz="1600" b="1" dirty="0">
                        <a:solidFill>
                          <a:schemeClr val="bg1"/>
                        </a:solidFill>
                      </a:endParaRPr>
                    </a:p>
                  </a:txBody>
                  <a:tcPr/>
                </a:tc>
                <a:extLst>
                  <a:ext uri="{0D108BD9-81ED-4DB2-BD59-A6C34878D82A}">
                    <a16:rowId xmlns:a16="http://schemas.microsoft.com/office/drawing/2014/main" val="10005"/>
                  </a:ext>
                </a:extLst>
              </a:tr>
              <a:tr h="635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Frequently presents with cirrhosis in children 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more aggressively</a:t>
                      </a:r>
                      <a:endParaRPr lang="ar-EG"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Acute onset rare</a:t>
                      </a:r>
                      <a:endParaRPr lang="ar-EG" sz="1600" dirty="0">
                        <a:solidFill>
                          <a:schemeClr val="bg1"/>
                        </a:solidFill>
                      </a:endParaRPr>
                    </a:p>
                  </a:txBody>
                  <a:tcPr/>
                </a:tc>
                <a:tc>
                  <a:txBody>
                    <a:bodyPr/>
                    <a:lstStyle/>
                    <a:p>
                      <a:pPr algn="l" rtl="0"/>
                      <a:r>
                        <a:rPr lang="en-US" sz="1600" b="1" dirty="0">
                          <a:solidFill>
                            <a:schemeClr val="bg1"/>
                          </a:solidFill>
                        </a:rPr>
                        <a:t>Presentation</a:t>
                      </a:r>
                      <a:endParaRPr lang="ar-EG" sz="1600" b="1" dirty="0">
                        <a:solidFill>
                          <a:schemeClr val="bg1"/>
                        </a:solidFill>
                      </a:endParaRPr>
                    </a:p>
                  </a:txBody>
                  <a:tcPr/>
                </a:tc>
                <a:extLst>
                  <a:ext uri="{0D108BD9-81ED-4DB2-BD59-A6C34878D82A}">
                    <a16:rowId xmlns:a16="http://schemas.microsoft.com/office/drawing/2014/main" val="10006"/>
                  </a:ext>
                </a:extLst>
              </a:tr>
              <a:tr h="635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May be more treatment resistant</a:t>
                      </a:r>
                      <a:endParaRPr lang="ar-EG"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Excellent response</a:t>
                      </a:r>
                      <a:endParaRPr lang="ar-EG"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Response to treatment</a:t>
                      </a:r>
                      <a:endParaRPr lang="ar-EG" sz="1600" b="1" dirty="0">
                        <a:solidFill>
                          <a:schemeClr val="bg1"/>
                        </a:solidFill>
                      </a:endParaRPr>
                    </a:p>
                  </a:txBody>
                  <a:tcPr/>
                </a:tc>
                <a:extLst>
                  <a:ext uri="{0D108BD9-81ED-4DB2-BD59-A6C34878D82A}">
                    <a16:rowId xmlns:a16="http://schemas.microsoft.com/office/drawing/2014/main" val="10007"/>
                  </a:ext>
                </a:extLst>
              </a:tr>
              <a:tr h="635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 80% develop cirrhosis</a:t>
                      </a:r>
                      <a:endParaRPr lang="ar-EG"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25% have cirrhosis at diagnosis; 45% develop</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cirrhosis</a:t>
                      </a:r>
                      <a:endParaRPr lang="ar-EG"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Progression of disease</a:t>
                      </a:r>
                      <a:endParaRPr lang="ar-EG" sz="1600" b="1" dirty="0">
                        <a:solidFill>
                          <a:schemeClr val="bg1"/>
                        </a:solidFill>
                      </a:endParaRP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33839"/>
            <a:ext cx="8686800" cy="2431435"/>
          </a:xfrm>
          <a:prstGeom prst="rect">
            <a:avLst/>
          </a:prstGeom>
          <a:noFill/>
        </p:spPr>
        <p:txBody>
          <a:bodyPr wrap="square" rtlCol="1">
            <a:spAutoFit/>
          </a:bodyPr>
          <a:lstStyle/>
          <a:p>
            <a:pPr algn="just"/>
            <a:r>
              <a:rPr lang="en-US" sz="3600" b="1" dirty="0">
                <a:solidFill>
                  <a:srgbClr val="FFFF00"/>
                </a:solidFill>
                <a:latin typeface="+mj-lt"/>
                <a:cs typeface="Times New Roman" pitchFamily="18" charset="0"/>
              </a:rPr>
              <a:t>Laboratory Findings</a:t>
            </a:r>
          </a:p>
          <a:p>
            <a:pPr algn="just"/>
            <a:endParaRPr lang="en-US" sz="1000" b="1" dirty="0">
              <a:solidFill>
                <a:srgbClr val="66FF33"/>
              </a:solidFill>
              <a:latin typeface="Comic Sans MS" pitchFamily="66" charset="0"/>
              <a:cs typeface="Times New Roman" pitchFamily="18" charset="0"/>
            </a:endParaRPr>
          </a:p>
          <a:p>
            <a:pPr algn="just"/>
            <a:r>
              <a:rPr lang="en-US" sz="3200" b="1" dirty="0">
                <a:solidFill>
                  <a:srgbClr val="66FF33"/>
                </a:solidFill>
                <a:latin typeface="+mj-lt"/>
                <a:cs typeface="Times New Roman" pitchFamily="18" charset="0"/>
              </a:rPr>
              <a:t>A) Liver biochemistry &amp; </a:t>
            </a:r>
            <a:r>
              <a:rPr lang="en-US" sz="3200" b="1" dirty="0" err="1">
                <a:solidFill>
                  <a:srgbClr val="66FF33"/>
                </a:solidFill>
                <a:latin typeface="+mj-lt"/>
                <a:cs typeface="Times New Roman" pitchFamily="18" charset="0"/>
              </a:rPr>
              <a:t>immunoglobulins</a:t>
            </a:r>
            <a:endParaRPr lang="en-US" sz="3200" b="1" dirty="0">
              <a:solidFill>
                <a:srgbClr val="66FF33"/>
              </a:solidFill>
              <a:latin typeface="+mj-lt"/>
              <a:cs typeface="Times New Roman" pitchFamily="18" charset="0"/>
            </a:endParaRPr>
          </a:p>
          <a:p>
            <a:pPr algn="just"/>
            <a:endParaRPr lang="en-US" sz="1000" dirty="0">
              <a:solidFill>
                <a:schemeClr val="bg1"/>
              </a:solidFill>
              <a:latin typeface="Comic Sans MS" pitchFamily="66" charset="0"/>
              <a:cs typeface="Times New Roman" pitchFamily="18" charset="0"/>
            </a:endParaRPr>
          </a:p>
          <a:p>
            <a:pPr algn="just"/>
            <a:r>
              <a:rPr lang="en-US" sz="3200" dirty="0"/>
              <a:t>- Elevated </a:t>
            </a:r>
            <a:r>
              <a:rPr lang="en-US" sz="3200" dirty="0" err="1"/>
              <a:t>IgG</a:t>
            </a:r>
            <a:r>
              <a:rPr lang="en-US" sz="3200" dirty="0"/>
              <a:t> values, commonly 1.2-3 times</a:t>
            </a:r>
          </a:p>
          <a:p>
            <a:pPr algn="just"/>
            <a:r>
              <a:rPr lang="en-US" sz="3200" dirty="0"/>
              <a:t>ULN.</a:t>
            </a:r>
          </a:p>
        </p:txBody>
      </p:sp>
      <p:pic>
        <p:nvPicPr>
          <p:cNvPr id="4" name="Picture 2"/>
          <p:cNvPicPr>
            <a:picLocks noChangeAspect="1" noChangeArrowheads="1"/>
          </p:cNvPicPr>
          <p:nvPr/>
        </p:nvPicPr>
        <p:blipFill rotWithShape="1">
          <a:blip r:embed="rId2"/>
          <a:srcRect l="4005" t="9722" r="3297" b="12476"/>
          <a:stretch/>
        </p:blipFill>
        <p:spPr bwMode="auto">
          <a:xfrm>
            <a:off x="1331640" y="2852936"/>
            <a:ext cx="6480720" cy="2808312"/>
          </a:xfrm>
          <a:prstGeom prst="rect">
            <a:avLst/>
          </a:prstGeom>
          <a:noFill/>
          <a:ln w="9525">
            <a:noFill/>
            <a:miter lim="800000"/>
            <a:headEnd/>
            <a:tailEnd/>
          </a:ln>
          <a:effectLst/>
        </p:spPr>
      </p:pic>
      <p:sp>
        <p:nvSpPr>
          <p:cNvPr id="2" name="TextBox 1"/>
          <p:cNvSpPr txBox="1"/>
          <p:nvPr/>
        </p:nvSpPr>
        <p:spPr>
          <a:xfrm>
            <a:off x="1259632" y="5805264"/>
            <a:ext cx="6336704" cy="830997"/>
          </a:xfrm>
          <a:prstGeom prst="rect">
            <a:avLst/>
          </a:prstGeom>
          <a:noFill/>
        </p:spPr>
        <p:txBody>
          <a:bodyPr wrap="square" rtlCol="1">
            <a:spAutoFit/>
          </a:bodyPr>
          <a:lstStyle/>
          <a:p>
            <a:r>
              <a:rPr lang="en-US" sz="2400" b="1" dirty="0">
                <a:solidFill>
                  <a:srgbClr val="FFFF00"/>
                </a:solidFill>
                <a:latin typeface="+mj-lt"/>
              </a:rPr>
              <a:t>Electrophoresis of the serum proteins showing very high </a:t>
            </a:r>
            <a:r>
              <a:rPr lang="en-US" sz="2400" b="1" dirty="0">
                <a:solidFill>
                  <a:srgbClr val="FFFF00"/>
                </a:solidFill>
                <a:latin typeface="Symbol" panose="05050102010706020507" pitchFamily="18" charset="2"/>
              </a:rPr>
              <a:t>g</a:t>
            </a:r>
            <a:r>
              <a:rPr lang="en-US" sz="2400" b="1" dirty="0">
                <a:solidFill>
                  <a:srgbClr val="FFFF00"/>
                </a:solidFill>
                <a:latin typeface="+mj-lt"/>
              </a:rPr>
              <a:t>- globulin</a:t>
            </a:r>
            <a:endParaRPr lang="ar-EG" sz="2400" b="1" dirty="0">
              <a:solidFill>
                <a:srgbClr val="FFFF00"/>
              </a:solidFill>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32" y="233839"/>
            <a:ext cx="9067800" cy="4708981"/>
          </a:xfrm>
          <a:prstGeom prst="rect">
            <a:avLst/>
          </a:prstGeom>
          <a:noFill/>
        </p:spPr>
        <p:txBody>
          <a:bodyPr wrap="square" rtlCol="1">
            <a:spAutoFit/>
          </a:bodyPr>
          <a:lstStyle/>
          <a:p>
            <a:r>
              <a:rPr lang="en-US" sz="3500" b="1" dirty="0">
                <a:solidFill>
                  <a:srgbClr val="FFFF00"/>
                </a:solidFill>
                <a:latin typeface="+mj-lt"/>
                <a:cs typeface="Times New Roman" pitchFamily="18" charset="0"/>
              </a:rPr>
              <a:t>Definition of autoimmune hepatitis (AIH)</a:t>
            </a:r>
          </a:p>
          <a:p>
            <a:endParaRPr lang="en-US" sz="1000" b="1" dirty="0">
              <a:solidFill>
                <a:srgbClr val="66FF33"/>
              </a:solidFill>
              <a:latin typeface="Corbel" panose="020B0503020204020204" pitchFamily="34" charset="0"/>
              <a:cs typeface="Times New Roman" pitchFamily="18" charset="0"/>
            </a:endParaRPr>
          </a:p>
          <a:p>
            <a:r>
              <a:rPr lang="en-US" sz="3200" dirty="0"/>
              <a:t>- It is a chronic relapsing hepatitis, associated with a plasma cell hepatic infiltrate, </a:t>
            </a:r>
            <a:r>
              <a:rPr lang="en-US" sz="3200" dirty="0" err="1"/>
              <a:t>hypergammaglobulinaemia</a:t>
            </a:r>
            <a:r>
              <a:rPr lang="en-US" sz="3200" dirty="0"/>
              <a:t> and positive autoantibodies.</a:t>
            </a:r>
          </a:p>
          <a:p>
            <a:endParaRPr lang="en-US" sz="3200" dirty="0"/>
          </a:p>
          <a:p>
            <a:r>
              <a:rPr lang="en-US" sz="3200" dirty="0"/>
              <a:t>- Exclusion of drug precipitants and inherited metabolic liver disease in addition to confirmation of negative viral studies is required.</a:t>
            </a:r>
            <a:endParaRPr lang="ar-EG"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6001643"/>
          </a:xfrm>
          <a:prstGeom prst="rect">
            <a:avLst/>
          </a:prstGeom>
          <a:noFill/>
        </p:spPr>
        <p:txBody>
          <a:bodyPr wrap="square" rtlCol="1">
            <a:spAutoFit/>
          </a:bodyPr>
          <a:lstStyle/>
          <a:p>
            <a:pPr>
              <a:buFontTx/>
              <a:buChar char="-"/>
            </a:pPr>
            <a:r>
              <a:rPr lang="en-US" sz="3200" dirty="0"/>
              <a:t> Elevation of transaminases ranging from minor values to levels in the thousands.</a:t>
            </a:r>
          </a:p>
          <a:p>
            <a:pPr>
              <a:buFontTx/>
              <a:buChar char="-"/>
            </a:pPr>
            <a:endParaRPr lang="en-US" sz="3200" dirty="0"/>
          </a:p>
          <a:p>
            <a:pPr>
              <a:buFontTx/>
              <a:buChar char="-"/>
            </a:pPr>
            <a:r>
              <a:rPr lang="en-US" sz="3200" dirty="0"/>
              <a:t> Elevated ALP values can be seen, but if greater than 3 fold, should prompt additional biliary investigations.</a:t>
            </a:r>
          </a:p>
          <a:p>
            <a:pPr>
              <a:buFontTx/>
              <a:buChar char="-"/>
            </a:pPr>
            <a:endParaRPr lang="en-US" sz="3200" dirty="0"/>
          </a:p>
          <a:p>
            <a:pPr>
              <a:buFontTx/>
              <a:buChar char="-"/>
            </a:pPr>
            <a:r>
              <a:rPr lang="en-US" sz="3200" dirty="0"/>
              <a:t>Jaundice, coagulopathy and </a:t>
            </a:r>
            <a:r>
              <a:rPr lang="en-US" sz="3200" dirty="0" err="1"/>
              <a:t>hypoalbuminaemia</a:t>
            </a:r>
            <a:r>
              <a:rPr lang="en-US" sz="3200" dirty="0"/>
              <a:t> may be noted in very acute presentations.</a:t>
            </a:r>
          </a:p>
          <a:p>
            <a:pPr>
              <a:buFontTx/>
              <a:buChar char="-"/>
            </a:pPr>
            <a:endParaRPr lang="en-US" sz="3200" dirty="0"/>
          </a:p>
          <a:p>
            <a:pPr>
              <a:buFontTx/>
              <a:buChar char="-"/>
            </a:pPr>
            <a:r>
              <a:rPr lang="en-US" sz="3200" dirty="0"/>
              <a:t> Haemolysis is a feature that should prompt exclusion of Wilson’s disease.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647974"/>
          </a:xfrm>
          <a:prstGeom prst="rect">
            <a:avLst/>
          </a:prstGeom>
          <a:noFill/>
        </p:spPr>
        <p:txBody>
          <a:bodyPr wrap="square" rtlCol="1">
            <a:spAutoFit/>
          </a:bodyPr>
          <a:lstStyle/>
          <a:p>
            <a:pPr algn="just"/>
            <a:r>
              <a:rPr lang="en-US" sz="3200" b="1" dirty="0">
                <a:solidFill>
                  <a:srgbClr val="66FF33"/>
                </a:solidFill>
                <a:latin typeface="+mj-lt"/>
                <a:cs typeface="Times New Roman" pitchFamily="18" charset="0"/>
              </a:rPr>
              <a:t>B) Serological assessment</a:t>
            </a:r>
          </a:p>
          <a:p>
            <a:pPr algn="just"/>
            <a:endParaRPr lang="en-US" sz="1000" dirty="0">
              <a:solidFill>
                <a:schemeClr val="bg1"/>
              </a:solidFill>
              <a:latin typeface="Comic Sans MS" pitchFamily="66" charset="0"/>
              <a:cs typeface="Times New Roman" pitchFamily="18" charset="0"/>
            </a:endParaRPr>
          </a:p>
          <a:p>
            <a:pPr>
              <a:buFontTx/>
              <a:buChar char="-"/>
            </a:pPr>
            <a:r>
              <a:rPr lang="en-US" sz="3200" dirty="0"/>
              <a:t> ANA and SMA categorize type 1 AIH, whilst anti-LKM1 mark type 2 AIH.</a:t>
            </a:r>
          </a:p>
          <a:p>
            <a:pPr>
              <a:buFontTx/>
              <a:buChar char="-"/>
            </a:pPr>
            <a:endParaRPr lang="en-US" sz="3200" dirty="0"/>
          </a:p>
          <a:p>
            <a:pPr>
              <a:buFontTx/>
              <a:buChar char="-"/>
            </a:pPr>
            <a:r>
              <a:rPr lang="en-US" sz="3200" dirty="0"/>
              <a:t> Usual </a:t>
            </a:r>
            <a:r>
              <a:rPr lang="en-US" sz="3200" dirty="0" err="1"/>
              <a:t>titres</a:t>
            </a:r>
            <a:r>
              <a:rPr lang="en-US" sz="3200" dirty="0"/>
              <a:t> of serum autoantibodies are at or above 1 in 40-80.</a:t>
            </a:r>
          </a:p>
          <a:p>
            <a:pPr>
              <a:buFontTx/>
              <a:buChar char="-"/>
            </a:pPr>
            <a:endParaRPr lang="en-US" sz="3200" dirty="0"/>
          </a:p>
          <a:p>
            <a:pPr>
              <a:buFontTx/>
              <a:buChar char="-"/>
            </a:pPr>
            <a:r>
              <a:rPr lang="en-US" sz="3200" dirty="0"/>
              <a:t> Lower </a:t>
            </a:r>
            <a:r>
              <a:rPr lang="en-US" sz="3200" dirty="0" err="1"/>
              <a:t>titres</a:t>
            </a:r>
            <a:r>
              <a:rPr lang="en-US" sz="3200" dirty="0"/>
              <a:t> at or above 1/20, are of significance only in children.</a:t>
            </a:r>
          </a:p>
          <a:p>
            <a:pPr>
              <a:buFontTx/>
              <a:buChar char="-"/>
            </a:pPr>
            <a:endParaRPr lang="en-US" sz="3200" dirty="0"/>
          </a:p>
          <a:p>
            <a:pPr>
              <a:buFontTx/>
              <a:buChar char="-"/>
            </a:pPr>
            <a:r>
              <a:rPr lang="en-US" sz="3200" dirty="0"/>
              <a:t> In pediatric populations (&lt;18 years), titers are useful biomarkers of disease activity and can be used to monitor treatment response.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8686800" cy="5509200"/>
          </a:xfrm>
          <a:prstGeom prst="rect">
            <a:avLst/>
          </a:prstGeom>
          <a:noFill/>
        </p:spPr>
        <p:txBody>
          <a:bodyPr wrap="square" rtlCol="1">
            <a:spAutoFit/>
          </a:bodyPr>
          <a:lstStyle/>
          <a:p>
            <a:r>
              <a:rPr lang="en-US" sz="3200" dirty="0"/>
              <a:t>- Autoantibody </a:t>
            </a:r>
            <a:r>
              <a:rPr lang="en-US" sz="3200" dirty="0" err="1"/>
              <a:t>titres</a:t>
            </a:r>
            <a:r>
              <a:rPr lang="en-US" sz="3200" dirty="0"/>
              <a:t> in adults only roughly correlates with disease severity, clinical course and treatment response. So, </a:t>
            </a:r>
            <a:r>
              <a:rPr lang="en-US" sz="3200" u="sng" dirty="0">
                <a:effectLst>
                  <a:outerShdw blurRad="38100" dist="38100" dir="2700000" algn="tl">
                    <a:srgbClr val="000000">
                      <a:alpha val="43137"/>
                    </a:srgbClr>
                  </a:outerShdw>
                </a:effectLst>
              </a:rPr>
              <a:t>they are only of diagnostic value.</a:t>
            </a:r>
          </a:p>
          <a:p>
            <a:endParaRPr lang="en-US" sz="3200" dirty="0"/>
          </a:p>
          <a:p>
            <a:pPr>
              <a:buFontTx/>
              <a:buChar char="-"/>
            </a:pPr>
            <a:r>
              <a:rPr lang="en-US" sz="3200" dirty="0"/>
              <a:t>  Autoantibodies are not specific to AIH and their expressions can vary during the course of the disease. Furthermore, low autoantibody titers do not exclude the diagnosis of AIH, nor do high titers (in the absence of other supportive findings) establish the diagnosis.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2062103"/>
          </a:xfrm>
          <a:prstGeom prst="rect">
            <a:avLst/>
          </a:prstGeom>
          <a:noFill/>
        </p:spPr>
        <p:txBody>
          <a:bodyPr wrap="square" rtlCol="1">
            <a:spAutoFit/>
          </a:bodyPr>
          <a:lstStyle/>
          <a:p>
            <a:pPr>
              <a:buFontTx/>
              <a:buChar char="-"/>
            </a:pPr>
            <a:r>
              <a:rPr lang="en-US" sz="3200" dirty="0"/>
              <a:t> </a:t>
            </a:r>
            <a:r>
              <a:rPr lang="en-US" sz="3200" dirty="0" err="1"/>
              <a:t>Seronegative</a:t>
            </a:r>
            <a:r>
              <a:rPr lang="en-US" sz="3200" dirty="0"/>
              <a:t> disease may also occur, </a:t>
            </a:r>
            <a:r>
              <a:rPr lang="en-US" sz="3200" dirty="0" err="1"/>
              <a:t>seronegative</a:t>
            </a:r>
            <a:r>
              <a:rPr lang="en-US" sz="3200" dirty="0"/>
              <a:t> individuals may express conventional antibodies later in the disease or </a:t>
            </a:r>
            <a:r>
              <a:rPr lang="en-US" sz="3200" dirty="0" err="1"/>
              <a:t>exibit</a:t>
            </a:r>
            <a:r>
              <a:rPr lang="en-US" sz="3200" dirty="0"/>
              <a:t> non-standard autoantibodies.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13241"/>
            <a:ext cx="8686800" cy="3262432"/>
          </a:xfrm>
          <a:prstGeom prst="rect">
            <a:avLst/>
          </a:prstGeom>
          <a:noFill/>
        </p:spPr>
        <p:txBody>
          <a:bodyPr wrap="square" rtlCol="1">
            <a:spAutoFit/>
          </a:bodyPr>
          <a:lstStyle/>
          <a:p>
            <a:pPr marL="533400" indent="-533400" algn="just">
              <a:buAutoNum type="arabicParenR"/>
            </a:pPr>
            <a:r>
              <a:rPr lang="en-US" sz="3600" b="1" dirty="0">
                <a:solidFill>
                  <a:srgbClr val="FFFF00"/>
                </a:solidFill>
                <a:latin typeface="+mj-lt"/>
                <a:cs typeface="Times New Roman" pitchFamily="18" charset="0"/>
              </a:rPr>
              <a:t>Antinuclear antibodies (ANA)</a:t>
            </a:r>
          </a:p>
          <a:p>
            <a:pPr marL="742950" indent="-742950" algn="just"/>
            <a:endParaRPr lang="en-US" sz="1000" dirty="0">
              <a:solidFill>
                <a:srgbClr val="FFFF00"/>
              </a:solidFill>
              <a:latin typeface="Comic Sans MS" pitchFamily="66" charset="0"/>
              <a:cs typeface="Times New Roman" pitchFamily="18" charset="0"/>
            </a:endParaRPr>
          </a:p>
          <a:p>
            <a:pPr>
              <a:buFontTx/>
              <a:buChar char="-"/>
            </a:pPr>
            <a:r>
              <a:rPr lang="en-US" sz="3200" dirty="0"/>
              <a:t> ANA are present alone (approximately 10%) or with SMA (approximately 50%) in two thirds of patients.</a:t>
            </a:r>
          </a:p>
          <a:p>
            <a:pPr>
              <a:buFontTx/>
              <a:buChar char="-"/>
            </a:pPr>
            <a:endParaRPr lang="en-US" sz="3200" dirty="0"/>
          </a:p>
          <a:p>
            <a:pPr>
              <a:buFontTx/>
              <a:buChar char="-"/>
            </a:pPr>
            <a:r>
              <a:rPr lang="en-US" sz="3200" dirty="0"/>
              <a:t>  ANA in AIH are not specific.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724644"/>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2) Smooth muscle antibodies (SMA)</a:t>
            </a:r>
          </a:p>
          <a:p>
            <a:pPr marL="742950" indent="-742950" algn="just"/>
            <a:endParaRPr lang="en-US" sz="1000" dirty="0">
              <a:solidFill>
                <a:srgbClr val="FFFF00"/>
              </a:solidFill>
              <a:latin typeface="Comic Sans MS" pitchFamily="66" charset="0"/>
              <a:cs typeface="Times New Roman" pitchFamily="18" charset="0"/>
            </a:endParaRPr>
          </a:p>
          <a:p>
            <a:pPr>
              <a:buFontTx/>
              <a:buChar char="-"/>
            </a:pPr>
            <a:r>
              <a:rPr lang="en-US" sz="3200" dirty="0"/>
              <a:t> SMA are present in approximately 90% of patients with AIH, either as the sole marker of the disease (approximately one-third) or in conjunction with ANA (approximately half).</a:t>
            </a:r>
          </a:p>
          <a:p>
            <a:pPr>
              <a:buFontTx/>
              <a:buChar char="-"/>
            </a:pPr>
            <a:endParaRPr lang="en-US" sz="3200" dirty="0"/>
          </a:p>
          <a:p>
            <a:pPr>
              <a:buFontTx/>
              <a:buChar char="-"/>
            </a:pPr>
            <a:r>
              <a:rPr lang="en-US" sz="3200" dirty="0"/>
              <a:t> SMA is very non-specific, and low </a:t>
            </a:r>
            <a:r>
              <a:rPr lang="en-US" sz="3200" dirty="0" err="1"/>
              <a:t>titre</a:t>
            </a:r>
            <a:r>
              <a:rPr lang="en-US" sz="3200" dirty="0"/>
              <a:t> antibody results are frequent in healthy individuals, particularly in those over 60 years of age, as well as those with an assortment of viral, autoimmune or malignant disease.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217087"/>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3) Anti-F-</a:t>
            </a:r>
            <a:r>
              <a:rPr lang="en-US" sz="3600" b="1" dirty="0" err="1">
                <a:solidFill>
                  <a:srgbClr val="FFFF00"/>
                </a:solidFill>
                <a:latin typeface="+mj-lt"/>
                <a:cs typeface="Times New Roman" pitchFamily="18" charset="0"/>
              </a:rPr>
              <a:t>actin</a:t>
            </a:r>
            <a:r>
              <a:rPr lang="en-US" sz="3600" b="1" dirty="0">
                <a:solidFill>
                  <a:srgbClr val="FFFF00"/>
                </a:solidFill>
                <a:latin typeface="+mj-lt"/>
                <a:cs typeface="Times New Roman" pitchFamily="18" charset="0"/>
              </a:rPr>
              <a:t> antibodies</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Are more specific for type 1 AIH.</a:t>
            </a:r>
          </a:p>
          <a:p>
            <a:pPr algn="just">
              <a:buFontTx/>
              <a:buChar char="-"/>
            </a:pPr>
            <a:endParaRPr lang="en-US" sz="3200" dirty="0"/>
          </a:p>
          <a:p>
            <a:pPr algn="just">
              <a:buFontTx/>
              <a:buChar char="-"/>
            </a:pPr>
            <a:r>
              <a:rPr lang="en-US" sz="3200" dirty="0"/>
              <a:t> Present in 74% with type 1 AIH and 86% with SMA.</a:t>
            </a:r>
          </a:p>
          <a:p>
            <a:pPr algn="just">
              <a:buFontTx/>
              <a:buChar char="-"/>
            </a:pPr>
            <a:endParaRPr lang="en-US" sz="3200" dirty="0"/>
          </a:p>
          <a:p>
            <a:pPr algn="just">
              <a:buFontTx/>
              <a:buChar char="-"/>
            </a:pPr>
            <a:r>
              <a:rPr lang="en-US" sz="3200" dirty="0"/>
              <a:t> Associated with early age of onset, death from liver failure or need for liver transplantation compared with patients with ANA.</a:t>
            </a:r>
          </a:p>
          <a:p>
            <a:pPr algn="just">
              <a:buFontTx/>
              <a:buChar char="-"/>
            </a:pPr>
            <a:endParaRPr lang="en-US" sz="3200" dirty="0"/>
          </a:p>
          <a:p>
            <a:pPr algn="just">
              <a:buFontTx/>
              <a:buChar char="-"/>
            </a:pPr>
            <a:r>
              <a:rPr lang="en-US" sz="3200" dirty="0"/>
              <a:t> Assays are not universally available.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217087"/>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4) </a:t>
            </a:r>
            <a:r>
              <a:rPr lang="en-US" sz="3600" b="1" dirty="0" err="1">
                <a:solidFill>
                  <a:srgbClr val="FFFF00"/>
                </a:solidFill>
                <a:latin typeface="+mj-lt"/>
                <a:cs typeface="Times New Roman" pitchFamily="18" charset="0"/>
              </a:rPr>
              <a:t>Microsomal</a:t>
            </a:r>
            <a:r>
              <a:rPr lang="en-US" sz="3600" b="1" dirty="0">
                <a:solidFill>
                  <a:srgbClr val="FFFF00"/>
                </a:solidFill>
                <a:latin typeface="+mj-lt"/>
                <a:cs typeface="Times New Roman" pitchFamily="18" charset="0"/>
              </a:rPr>
              <a:t> antibodies (LKM)</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Four </a:t>
            </a:r>
            <a:r>
              <a:rPr lang="en-US" sz="3200" dirty="0" err="1"/>
              <a:t>subclassifications</a:t>
            </a:r>
            <a:r>
              <a:rPr lang="en-US" sz="3200" dirty="0"/>
              <a:t> of LKM:</a:t>
            </a:r>
          </a:p>
          <a:p>
            <a:pPr algn="just">
              <a:buFontTx/>
              <a:buChar char="-"/>
            </a:pPr>
            <a:endParaRPr lang="en-US" sz="3200" dirty="0">
              <a:solidFill>
                <a:schemeClr val="bg1"/>
              </a:solidFill>
              <a:latin typeface="+mn-lt"/>
              <a:cs typeface="Times New Roman" pitchFamily="18" charset="0"/>
            </a:endParaRPr>
          </a:p>
          <a:p>
            <a:pPr lvl="1" algn="just">
              <a:buFontTx/>
              <a:buChar char="-"/>
            </a:pPr>
            <a:r>
              <a:rPr lang="en-US" sz="3200" b="1" dirty="0">
                <a:solidFill>
                  <a:srgbClr val="66FF33"/>
                </a:solidFill>
                <a:latin typeface="+mj-lt"/>
                <a:cs typeface="Times New Roman" pitchFamily="18" charset="0"/>
              </a:rPr>
              <a:t> LKM-1:</a:t>
            </a:r>
            <a:r>
              <a:rPr lang="en-US" sz="3200" dirty="0">
                <a:solidFill>
                  <a:schemeClr val="bg1"/>
                </a:solidFill>
                <a:latin typeface="+mj-lt"/>
                <a:cs typeface="Times New Roman" pitchFamily="18" charset="0"/>
              </a:rPr>
              <a:t> </a:t>
            </a:r>
            <a:r>
              <a:rPr lang="en-US" sz="3200" dirty="0"/>
              <a:t>associated with type 2 AIH and chronic HCV infection.</a:t>
            </a:r>
          </a:p>
          <a:p>
            <a:pPr lvl="1" algn="just">
              <a:buFontTx/>
              <a:buChar char="-"/>
            </a:pPr>
            <a:endParaRPr lang="en-US" sz="3200" dirty="0">
              <a:solidFill>
                <a:schemeClr val="bg1"/>
              </a:solidFill>
              <a:latin typeface="+mn-lt"/>
              <a:cs typeface="Times New Roman" pitchFamily="18" charset="0"/>
            </a:endParaRPr>
          </a:p>
          <a:p>
            <a:pPr lvl="1" algn="just">
              <a:buFontTx/>
              <a:buChar char="-"/>
            </a:pPr>
            <a:r>
              <a:rPr lang="en-US" sz="3200" b="1" dirty="0">
                <a:solidFill>
                  <a:srgbClr val="66FF33"/>
                </a:solidFill>
                <a:latin typeface="+mj-lt"/>
                <a:cs typeface="Times New Roman" pitchFamily="18" charset="0"/>
              </a:rPr>
              <a:t> LKM-2:</a:t>
            </a:r>
            <a:r>
              <a:rPr lang="en-US" sz="3200" dirty="0">
                <a:solidFill>
                  <a:schemeClr val="bg1"/>
                </a:solidFill>
                <a:latin typeface="+mj-lt"/>
                <a:cs typeface="Times New Roman" pitchFamily="18" charset="0"/>
              </a:rPr>
              <a:t> </a:t>
            </a:r>
            <a:r>
              <a:rPr lang="en-US" sz="3200" dirty="0"/>
              <a:t>associated with the hepatitis caused by the medication </a:t>
            </a:r>
            <a:r>
              <a:rPr lang="en-US" sz="3200" dirty="0" err="1"/>
              <a:t>ticrynafen</a:t>
            </a:r>
            <a:r>
              <a:rPr lang="en-US" sz="3200" dirty="0"/>
              <a:t> (</a:t>
            </a:r>
            <a:r>
              <a:rPr lang="en-US" sz="3200" dirty="0" err="1"/>
              <a:t>tienilic</a:t>
            </a:r>
            <a:r>
              <a:rPr lang="en-US" sz="3200" dirty="0"/>
              <a:t> acid).</a:t>
            </a:r>
            <a:r>
              <a:rPr lang="en-US" sz="3200" dirty="0">
                <a:solidFill>
                  <a:schemeClr val="bg1"/>
                </a:solidFill>
              </a:rPr>
              <a:t> </a:t>
            </a:r>
            <a:r>
              <a:rPr lang="en-US" sz="2400" u="sng" dirty="0">
                <a:solidFill>
                  <a:srgbClr val="FF0000"/>
                </a:solidFill>
              </a:rPr>
              <a:t>taken off the US market in 1982</a:t>
            </a:r>
          </a:p>
          <a:p>
            <a:pPr lvl="1" algn="just">
              <a:buFontTx/>
              <a:buChar char="-"/>
            </a:pPr>
            <a:endParaRPr lang="en-US" sz="3200" dirty="0">
              <a:solidFill>
                <a:schemeClr val="bg1"/>
              </a:solidFill>
              <a:latin typeface="+mn-lt"/>
              <a:cs typeface="Times New Roman" pitchFamily="18" charset="0"/>
            </a:endParaRPr>
          </a:p>
          <a:p>
            <a:pPr lvl="1" algn="just">
              <a:buFontTx/>
              <a:buChar char="-"/>
            </a:pPr>
            <a:r>
              <a:rPr lang="en-US" sz="3200" b="1" dirty="0">
                <a:solidFill>
                  <a:srgbClr val="66FF33"/>
                </a:solidFill>
                <a:latin typeface="+mj-lt"/>
                <a:cs typeface="Times New Roman" pitchFamily="18" charset="0"/>
              </a:rPr>
              <a:t> LKM-3</a:t>
            </a:r>
            <a:r>
              <a:rPr lang="en-US" sz="3200" b="1" dirty="0">
                <a:solidFill>
                  <a:srgbClr val="66FF33"/>
                </a:solidFill>
                <a:latin typeface="Comic Sans MS" pitchFamily="66" charset="0"/>
                <a:cs typeface="Times New Roman" pitchFamily="18" charset="0"/>
              </a:rPr>
              <a:t>:</a:t>
            </a:r>
            <a:r>
              <a:rPr lang="en-US" sz="3200" dirty="0">
                <a:solidFill>
                  <a:schemeClr val="bg1"/>
                </a:solidFill>
                <a:latin typeface="+mn-lt"/>
                <a:cs typeface="Times New Roman" pitchFamily="18" charset="0"/>
              </a:rPr>
              <a:t> </a:t>
            </a:r>
            <a:r>
              <a:rPr lang="en-US" sz="3200" dirty="0"/>
              <a:t>associated with type 2 AIH and chronic HDV infection.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1077218"/>
          </a:xfrm>
          <a:prstGeom prst="rect">
            <a:avLst/>
          </a:prstGeom>
          <a:noFill/>
        </p:spPr>
        <p:txBody>
          <a:bodyPr wrap="square" rtlCol="1">
            <a:spAutoFit/>
          </a:bodyPr>
          <a:lstStyle/>
          <a:p>
            <a:pPr marL="441325"/>
            <a:r>
              <a:rPr lang="en-US" sz="3200" b="1" dirty="0">
                <a:solidFill>
                  <a:srgbClr val="66FF33"/>
                </a:solidFill>
                <a:latin typeface="+mj-lt"/>
                <a:cs typeface="Times New Roman" pitchFamily="18" charset="0"/>
              </a:rPr>
              <a:t>- LKM-4:</a:t>
            </a:r>
            <a:r>
              <a:rPr lang="en-US" sz="3200" dirty="0">
                <a:solidFill>
                  <a:schemeClr val="bg1"/>
                </a:solidFill>
                <a:latin typeface="+mj-lt"/>
                <a:cs typeface="Times New Roman" pitchFamily="18" charset="0"/>
              </a:rPr>
              <a:t> </a:t>
            </a:r>
            <a:r>
              <a:rPr lang="en-US" sz="3200" dirty="0"/>
              <a:t>described in patients with AIH associated with (APECED).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6278642"/>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5) Antibodies to liver </a:t>
            </a:r>
            <a:r>
              <a:rPr lang="en-US" sz="3600" b="1" dirty="0" err="1">
                <a:solidFill>
                  <a:srgbClr val="FFFF00"/>
                </a:solidFill>
                <a:latin typeface="+mj-lt"/>
                <a:cs typeface="Times New Roman" pitchFamily="18" charset="0"/>
              </a:rPr>
              <a:t>cytosol</a:t>
            </a:r>
            <a:r>
              <a:rPr lang="en-US" sz="3600" b="1" dirty="0">
                <a:solidFill>
                  <a:srgbClr val="FFFF00"/>
                </a:solidFill>
                <a:latin typeface="+mj-lt"/>
                <a:cs typeface="Times New Roman" pitchFamily="18" charset="0"/>
              </a:rPr>
              <a:t> type 1 (anti-LC1)</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Possibly useful as markers of severity and/or residual liver inflammation in type 2 AIH.</a:t>
            </a:r>
          </a:p>
          <a:p>
            <a:pPr algn="just"/>
            <a:endParaRPr lang="en-US" sz="3200" dirty="0"/>
          </a:p>
          <a:p>
            <a:pPr algn="just"/>
            <a:r>
              <a:rPr lang="en-US" sz="3200" dirty="0"/>
              <a:t> - Commonly associated with anti-LKM1 (32%).</a:t>
            </a:r>
          </a:p>
          <a:p>
            <a:pPr algn="just"/>
            <a:endParaRPr lang="en-US" sz="3200" dirty="0"/>
          </a:p>
          <a:p>
            <a:pPr algn="just">
              <a:buFontTx/>
              <a:buChar char="-"/>
            </a:pPr>
            <a:r>
              <a:rPr lang="en-US" sz="3200" dirty="0"/>
              <a:t> Detected mainly in patients up to 20 years old, rare in patients older than 40 years.</a:t>
            </a:r>
          </a:p>
          <a:p>
            <a:pPr algn="just">
              <a:buFontTx/>
              <a:buChar char="-"/>
            </a:pPr>
            <a:endParaRPr lang="en-US" sz="3200" dirty="0"/>
          </a:p>
          <a:p>
            <a:pPr algn="just">
              <a:buFontTx/>
              <a:buChar char="-"/>
            </a:pPr>
            <a:r>
              <a:rPr lang="en-US" sz="3200" dirty="0"/>
              <a:t> Serum levels fluctuating with disease activity and response to treatment.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233839"/>
            <a:ext cx="8686800" cy="6217087"/>
          </a:xfrm>
          <a:prstGeom prst="rect">
            <a:avLst/>
          </a:prstGeom>
          <a:noFill/>
        </p:spPr>
        <p:txBody>
          <a:bodyPr wrap="square" rtlCol="1">
            <a:spAutoFit/>
          </a:bodyPr>
          <a:lstStyle/>
          <a:p>
            <a:r>
              <a:rPr lang="en-US" sz="3600" b="1" dirty="0">
                <a:solidFill>
                  <a:srgbClr val="FFFF00"/>
                </a:solidFill>
                <a:latin typeface="+mj-lt"/>
                <a:cs typeface="Times New Roman" pitchFamily="18" charset="0"/>
              </a:rPr>
              <a:t>Epidemiology</a:t>
            </a:r>
          </a:p>
          <a:p>
            <a:endParaRPr lang="en-US" sz="1000" b="1" dirty="0">
              <a:solidFill>
                <a:srgbClr val="FFFF00"/>
              </a:solidFill>
              <a:latin typeface="Comic Sans MS" pitchFamily="66" charset="0"/>
              <a:cs typeface="Times New Roman" pitchFamily="18" charset="0"/>
            </a:endParaRPr>
          </a:p>
          <a:p>
            <a:r>
              <a:rPr lang="en-US" sz="3200" dirty="0"/>
              <a:t>- Patients of all ages, both genders and all races may develop AIH.</a:t>
            </a:r>
          </a:p>
          <a:p>
            <a:endParaRPr lang="en-US" sz="3200" dirty="0"/>
          </a:p>
          <a:p>
            <a:r>
              <a:rPr lang="en-US" sz="3200" dirty="0"/>
              <a:t>- Females affected more than males (3.6:1).</a:t>
            </a:r>
          </a:p>
          <a:p>
            <a:endParaRPr lang="en-US" sz="3200" dirty="0"/>
          </a:p>
          <a:p>
            <a:pPr>
              <a:buFontTx/>
              <a:buChar char="-"/>
            </a:pPr>
            <a:r>
              <a:rPr lang="en-US" sz="3200" dirty="0"/>
              <a:t> AIH accounts for 11% to 23% of cases of chronic hepatitis and affects 100,000 to 200,000 persons in the USA.</a:t>
            </a:r>
          </a:p>
          <a:p>
            <a:pPr>
              <a:buFontTx/>
              <a:buChar char="-"/>
            </a:pPr>
            <a:endParaRPr lang="en-US" sz="3200" dirty="0"/>
          </a:p>
          <a:p>
            <a:r>
              <a:rPr lang="en-US" sz="3200" dirty="0"/>
              <a:t>- AIH accounts for 2.6% of liver transplants in Europe and 5.9% in the USA.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2554545"/>
          </a:xfrm>
          <a:prstGeom prst="rect">
            <a:avLst/>
          </a:prstGeom>
          <a:noFill/>
        </p:spPr>
        <p:txBody>
          <a:bodyPr wrap="square" rtlCol="1">
            <a:spAutoFit/>
          </a:bodyPr>
          <a:lstStyle/>
          <a:p>
            <a:pPr algn="just">
              <a:buFontTx/>
              <a:buChar char="-"/>
            </a:pPr>
            <a:r>
              <a:rPr lang="en-US" sz="3200" dirty="0"/>
              <a:t> Associated with frequent </a:t>
            </a:r>
            <a:r>
              <a:rPr lang="en-US" sz="3200" dirty="0" err="1"/>
              <a:t>concurent</a:t>
            </a:r>
            <a:r>
              <a:rPr lang="en-US" sz="3200" dirty="0"/>
              <a:t> immune diseases, rapid progression to cirrhosis and severe inflammation.</a:t>
            </a:r>
          </a:p>
          <a:p>
            <a:pPr algn="just"/>
            <a:endParaRPr lang="en-US" sz="3200" dirty="0"/>
          </a:p>
          <a:p>
            <a:pPr algn="just">
              <a:buFontTx/>
              <a:buChar char="-"/>
            </a:pPr>
            <a:r>
              <a:rPr lang="en-US" sz="3200" dirty="0"/>
              <a:t> No commercial assay available.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278642"/>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6) Soluble liver and pancreas antigen (SLA/LP)</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Highly specific for AIH (99%), but limited sensitivity.</a:t>
            </a:r>
          </a:p>
          <a:p>
            <a:pPr algn="just">
              <a:buFontTx/>
              <a:buChar char="-"/>
            </a:pPr>
            <a:endParaRPr lang="en-US" sz="3200" dirty="0"/>
          </a:p>
          <a:p>
            <a:pPr algn="just">
              <a:buFontTx/>
              <a:buChar char="-"/>
            </a:pPr>
            <a:r>
              <a:rPr lang="en-US" sz="3200" dirty="0"/>
              <a:t> It is a better marker of AIH than ANA or SMA, since normal individuals and those with non-hepatic disorders are SLA/LP negative.</a:t>
            </a:r>
          </a:p>
          <a:p>
            <a:pPr algn="just">
              <a:buFontTx/>
              <a:buChar char="-"/>
            </a:pPr>
            <a:endParaRPr lang="en-US" sz="3200" dirty="0"/>
          </a:p>
          <a:p>
            <a:pPr algn="just">
              <a:buFontTx/>
              <a:buChar char="-"/>
            </a:pPr>
            <a:r>
              <a:rPr lang="en-US" sz="3200" dirty="0"/>
              <a:t> Possible marker for genetic predisposition for severe disease and relapse after drug withdrawal.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001643"/>
          </a:xfrm>
          <a:prstGeom prst="rect">
            <a:avLst/>
          </a:prstGeom>
          <a:noFill/>
        </p:spPr>
        <p:txBody>
          <a:bodyPr wrap="square" rtlCol="1">
            <a:spAutoFit/>
          </a:bodyPr>
          <a:lstStyle/>
          <a:p>
            <a:pPr algn="just">
              <a:buFontTx/>
              <a:buChar char="-"/>
            </a:pPr>
            <a:r>
              <a:rPr lang="en-US" sz="3200" dirty="0"/>
              <a:t>Initially, individuals who were SLA/LP positive were classified as type 3 AIH, since it was observed first among patients negative for ANA, SMA and LKM. However three-quarters of patients with so-called type 3 AIH are also ANA and/or SMA positive, and clinically these individuals are indistinct from those with type 1 disease; conversely 10-30% of patients with type 1 AIH when tested are SLA/LP positive.</a:t>
            </a:r>
          </a:p>
          <a:p>
            <a:pPr algn="just">
              <a:buFontTx/>
              <a:buChar char="-"/>
            </a:pPr>
            <a:endParaRPr lang="en-US" sz="3200" dirty="0"/>
          </a:p>
          <a:p>
            <a:pPr algn="just">
              <a:buFontTx/>
              <a:buChar char="-"/>
            </a:pPr>
            <a:r>
              <a:rPr lang="en-US" sz="3200" dirty="0"/>
              <a:t> Commercial ELISAs are available for their detection.</a:t>
            </a:r>
            <a:r>
              <a:rPr lang="en-US" sz="3200" dirty="0">
                <a:solidFill>
                  <a:schemeClr val="bg1"/>
                </a:solidFill>
                <a:latin typeface="+mn-lt"/>
                <a:cs typeface="Times New Roman" pitchFamily="18"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709529"/>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7) Mitochondrial antibodies (AMA)</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AMA may be found in AIH in as many as 20% of patients.</a:t>
            </a:r>
          </a:p>
          <a:p>
            <a:pPr algn="just">
              <a:buFontTx/>
              <a:buChar char="-"/>
            </a:pPr>
            <a:endParaRPr lang="en-US" sz="3200" dirty="0"/>
          </a:p>
          <a:p>
            <a:pPr algn="just">
              <a:buFontTx/>
              <a:buChar char="-"/>
            </a:pPr>
            <a:r>
              <a:rPr lang="en-US" sz="3200" dirty="0"/>
              <a:t> They are usually lower in </a:t>
            </a:r>
            <a:r>
              <a:rPr lang="en-US" sz="3200" dirty="0" err="1"/>
              <a:t>titre</a:t>
            </a:r>
            <a:r>
              <a:rPr lang="en-US" sz="3200" dirty="0"/>
              <a:t> (≤ 1:40).</a:t>
            </a:r>
          </a:p>
          <a:p>
            <a:pPr algn="just">
              <a:buFontTx/>
              <a:buChar char="-"/>
            </a:pPr>
            <a:endParaRPr lang="en-US" sz="3200" dirty="0"/>
          </a:p>
          <a:p>
            <a:pPr algn="just">
              <a:buFontTx/>
              <a:buChar char="-"/>
            </a:pPr>
            <a:r>
              <a:rPr lang="en-US" sz="3200" dirty="0"/>
              <a:t> The presence of AMA must not be directly taken to imply an AIH-PBC overlap syndrome.</a:t>
            </a:r>
          </a:p>
          <a:p>
            <a:pPr algn="just">
              <a:buFontTx/>
              <a:buChar char="-"/>
            </a:pPr>
            <a:endParaRPr lang="en-US" sz="3200" dirty="0"/>
          </a:p>
          <a:p>
            <a:pPr algn="just">
              <a:buFontTx/>
              <a:buChar char="-"/>
            </a:pPr>
            <a:r>
              <a:rPr lang="en-US" sz="3200" dirty="0"/>
              <a:t> Long-term study of patients with AIH who are persistently AMA positive shows these individuals to have the same laboratory, histological and clinical features, as well as the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1077218"/>
          </a:xfrm>
          <a:prstGeom prst="rect">
            <a:avLst/>
          </a:prstGeom>
          <a:noFill/>
        </p:spPr>
        <p:txBody>
          <a:bodyPr wrap="square" rtlCol="1">
            <a:spAutoFit/>
          </a:bodyPr>
          <a:lstStyle/>
          <a:p>
            <a:pPr algn="just"/>
            <a:r>
              <a:rPr lang="en-US" sz="3200" dirty="0"/>
              <a:t>same treatment outcomes compared to individuals who are AMA negative.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4247317"/>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8) Atypical p-ANCA</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Originally </a:t>
            </a:r>
            <a:r>
              <a:rPr lang="en-US" sz="3200" dirty="0" err="1"/>
              <a:t>considerd</a:t>
            </a:r>
            <a:r>
              <a:rPr lang="en-US" sz="3200" dirty="0"/>
              <a:t> specific for PSC and IBD, are frequently present in patients with AIH, and occasionally can be the only autoantibodies detected.</a:t>
            </a:r>
          </a:p>
          <a:p>
            <a:pPr algn="just">
              <a:buFontTx/>
              <a:buChar char="-"/>
            </a:pPr>
            <a:endParaRPr lang="en-US" sz="3200" dirty="0"/>
          </a:p>
          <a:p>
            <a:pPr algn="just">
              <a:buFontTx/>
              <a:buChar char="-"/>
            </a:pPr>
            <a:r>
              <a:rPr lang="en-US" sz="3200" dirty="0"/>
              <a:t> p-ANCA typically do not coexist with anti-LKM1.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278642"/>
          </a:xfrm>
          <a:prstGeom prst="rect">
            <a:avLst/>
          </a:prstGeom>
          <a:noFill/>
        </p:spPr>
        <p:txBody>
          <a:bodyPr wrap="square" rtlCol="1">
            <a:spAutoFit/>
          </a:bodyPr>
          <a:lstStyle/>
          <a:p>
            <a:pPr marL="533400" indent="-533400"/>
            <a:r>
              <a:rPr lang="en-US" sz="3600" b="1" dirty="0">
                <a:solidFill>
                  <a:srgbClr val="FFFF00"/>
                </a:solidFill>
                <a:latin typeface="+mj-lt"/>
                <a:cs typeface="Times New Roman" pitchFamily="18" charset="0"/>
              </a:rPr>
              <a:t>9) Antibodies to </a:t>
            </a:r>
            <a:r>
              <a:rPr lang="en-US" sz="3600" b="1" dirty="0" err="1">
                <a:solidFill>
                  <a:srgbClr val="FFFF00"/>
                </a:solidFill>
                <a:latin typeface="+mj-lt"/>
                <a:cs typeface="Times New Roman" pitchFamily="18" charset="0"/>
              </a:rPr>
              <a:t>asialoglycoprotein</a:t>
            </a:r>
            <a:r>
              <a:rPr lang="en-US" sz="3600" b="1" dirty="0">
                <a:solidFill>
                  <a:srgbClr val="FFFF00"/>
                </a:solidFill>
                <a:latin typeface="+mj-lt"/>
                <a:cs typeface="Times New Roman" pitchFamily="18" charset="0"/>
              </a:rPr>
              <a:t> receptor (anti-ASGPR)</a:t>
            </a:r>
          </a:p>
          <a:p>
            <a:pPr marL="742950" indent="-742950"/>
            <a:endParaRPr lang="en-US" sz="1000" dirty="0">
              <a:solidFill>
                <a:srgbClr val="FFFF00"/>
              </a:solidFill>
              <a:latin typeface="Comic Sans MS" pitchFamily="66" charset="0"/>
              <a:cs typeface="Times New Roman" pitchFamily="18" charset="0"/>
            </a:endParaRPr>
          </a:p>
          <a:p>
            <a:pPr>
              <a:buFontTx/>
              <a:buChar char="-"/>
            </a:pPr>
            <a:r>
              <a:rPr lang="en-US" sz="3200" dirty="0"/>
              <a:t> Present in 88% of AIH regardless of type.</a:t>
            </a:r>
          </a:p>
          <a:p>
            <a:pPr>
              <a:buFontTx/>
              <a:buChar char="-"/>
            </a:pPr>
            <a:endParaRPr lang="en-US" sz="3200" dirty="0"/>
          </a:p>
          <a:p>
            <a:pPr>
              <a:buFontTx/>
              <a:buChar char="-"/>
            </a:pPr>
            <a:r>
              <a:rPr lang="en-US" sz="3200" dirty="0"/>
              <a:t> Associated with higher frequency of relapse after corticosteroid withdrawal.</a:t>
            </a:r>
          </a:p>
          <a:p>
            <a:pPr>
              <a:buFontTx/>
              <a:buChar char="-"/>
            </a:pPr>
            <a:endParaRPr lang="en-US" sz="3200" dirty="0"/>
          </a:p>
          <a:p>
            <a:pPr>
              <a:buFontTx/>
              <a:buChar char="-"/>
            </a:pPr>
            <a:r>
              <a:rPr lang="en-US" sz="3200" dirty="0"/>
              <a:t> Correlated with inflammatory activity within liver tissue and useful in defining end points of therapy.</a:t>
            </a:r>
          </a:p>
          <a:p>
            <a:pPr>
              <a:buFontTx/>
              <a:buChar char="-"/>
            </a:pPr>
            <a:endParaRPr lang="en-US" sz="3200" dirty="0"/>
          </a:p>
          <a:p>
            <a:pPr>
              <a:buFontTx/>
              <a:buChar char="-"/>
            </a:pPr>
            <a:r>
              <a:rPr lang="en-US" sz="3200" dirty="0"/>
              <a:t> Commercial assay in development.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293757"/>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10) Other antibodies </a:t>
            </a:r>
            <a:r>
              <a:rPr lang="en-US" sz="2400" b="1" dirty="0">
                <a:solidFill>
                  <a:srgbClr val="FF0000"/>
                </a:solidFill>
                <a:latin typeface="+mj-lt"/>
                <a:cs typeface="Times New Roman" pitchFamily="18" charset="0"/>
              </a:rPr>
              <a:t>(as prognostic markers)</a:t>
            </a:r>
          </a:p>
          <a:p>
            <a:pPr marL="742950" indent="-742950" algn="just"/>
            <a:endParaRPr lang="en-US" sz="1000" dirty="0">
              <a:solidFill>
                <a:srgbClr val="FFFF00"/>
              </a:solidFill>
              <a:latin typeface="Comic Sans MS" pitchFamily="66" charset="0"/>
              <a:cs typeface="Times New Roman" pitchFamily="18" charset="0"/>
            </a:endParaRPr>
          </a:p>
          <a:p>
            <a:pPr algn="just">
              <a:buAutoNum type="alphaLcParenR"/>
            </a:pPr>
            <a:r>
              <a:rPr lang="en-US" sz="3200" b="1" dirty="0">
                <a:solidFill>
                  <a:srgbClr val="66FF33"/>
                </a:solidFill>
                <a:latin typeface="+mj-lt"/>
                <a:cs typeface="Times New Roman" pitchFamily="18" charset="0"/>
              </a:rPr>
              <a:t> Anti-chromatin:</a:t>
            </a:r>
            <a:r>
              <a:rPr lang="en-US" sz="3200" dirty="0">
                <a:solidFill>
                  <a:schemeClr val="bg1"/>
                </a:solidFill>
                <a:latin typeface="+mj-lt"/>
                <a:cs typeface="Times New Roman" pitchFamily="18" charset="0"/>
              </a:rPr>
              <a:t> </a:t>
            </a:r>
            <a:r>
              <a:rPr lang="en-US" sz="3200" dirty="0"/>
              <a:t>more common in men than women; more common during active disease; more frequent in patients who relapse.</a:t>
            </a:r>
          </a:p>
          <a:p>
            <a:pPr marL="514350" indent="-514350" algn="just">
              <a:buAutoNum type="alphaLcParenR"/>
            </a:pPr>
            <a:endParaRPr lang="en-US" dirty="0">
              <a:solidFill>
                <a:schemeClr val="bg1"/>
              </a:solidFill>
              <a:latin typeface="+mn-lt"/>
              <a:cs typeface="Times New Roman" pitchFamily="18" charset="0"/>
            </a:endParaRPr>
          </a:p>
          <a:p>
            <a:pPr algn="just">
              <a:buAutoNum type="alphaLcParenR"/>
            </a:pPr>
            <a:r>
              <a:rPr lang="en-US" sz="3200" b="1" dirty="0">
                <a:solidFill>
                  <a:srgbClr val="66FF33"/>
                </a:solidFill>
                <a:latin typeface="+mj-lt"/>
                <a:cs typeface="Times New Roman" pitchFamily="18" charset="0"/>
              </a:rPr>
              <a:t> Anti-double stranded DNA (anti-</a:t>
            </a:r>
            <a:r>
              <a:rPr lang="en-US" sz="3200" b="1" dirty="0" err="1">
                <a:solidFill>
                  <a:srgbClr val="66FF33"/>
                </a:solidFill>
                <a:latin typeface="+mj-lt"/>
                <a:cs typeface="Times New Roman" pitchFamily="18" charset="0"/>
              </a:rPr>
              <a:t>dsDNA</a:t>
            </a:r>
            <a:r>
              <a:rPr lang="en-US" sz="3200" b="1" dirty="0">
                <a:solidFill>
                  <a:srgbClr val="66FF33"/>
                </a:solidFill>
                <a:latin typeface="+mj-lt"/>
                <a:cs typeface="Times New Roman" pitchFamily="18" charset="0"/>
              </a:rPr>
              <a:t>).</a:t>
            </a:r>
          </a:p>
          <a:p>
            <a:pPr marL="514350" indent="-514350" algn="just">
              <a:buAutoNum type="alphaLcParenR"/>
            </a:pPr>
            <a:endParaRPr lang="en-US" dirty="0">
              <a:solidFill>
                <a:schemeClr val="bg1"/>
              </a:solidFill>
              <a:latin typeface="+mn-lt"/>
              <a:cs typeface="Times New Roman" pitchFamily="18" charset="0"/>
            </a:endParaRPr>
          </a:p>
          <a:p>
            <a:pPr algn="just">
              <a:buAutoNum type="alphaLcParenR"/>
            </a:pPr>
            <a:r>
              <a:rPr lang="en-US" sz="3200" b="1" dirty="0">
                <a:solidFill>
                  <a:srgbClr val="66FF33"/>
                </a:solidFill>
                <a:latin typeface="+mj-lt"/>
                <a:cs typeface="Times New Roman" pitchFamily="18" charset="0"/>
              </a:rPr>
              <a:t> Anti-cyclic </a:t>
            </a:r>
            <a:r>
              <a:rPr lang="en-US" sz="3200" b="1" dirty="0" err="1">
                <a:solidFill>
                  <a:srgbClr val="66FF33"/>
                </a:solidFill>
                <a:latin typeface="+mj-lt"/>
                <a:cs typeface="Times New Roman" pitchFamily="18" charset="0"/>
              </a:rPr>
              <a:t>citrullinated</a:t>
            </a:r>
            <a:r>
              <a:rPr lang="en-US" sz="3200" b="1" dirty="0">
                <a:solidFill>
                  <a:srgbClr val="66FF33"/>
                </a:solidFill>
                <a:latin typeface="+mj-lt"/>
                <a:cs typeface="Times New Roman" pitchFamily="18" charset="0"/>
              </a:rPr>
              <a:t> peptides (anti-CCP): </a:t>
            </a:r>
            <a:r>
              <a:rPr lang="en-US" sz="3200" dirty="0"/>
              <a:t>associated with higher frequency of rheumatoid arthritis, greater occurrence of cirrhosis at presentation and death from liver failure.</a:t>
            </a:r>
            <a:endParaRPr lang="en-US" sz="3200" b="1"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8686800" cy="6155531"/>
          </a:xfrm>
          <a:prstGeom prst="rect">
            <a:avLst/>
          </a:prstGeom>
          <a:noFill/>
        </p:spPr>
        <p:txBody>
          <a:bodyPr wrap="square" rtlCol="1">
            <a:spAutoFit/>
          </a:bodyPr>
          <a:lstStyle/>
          <a:p>
            <a:pPr marL="533400" indent="-533400" algn="just"/>
            <a:r>
              <a:rPr lang="en-US" sz="3200" b="1" dirty="0">
                <a:solidFill>
                  <a:srgbClr val="66FF33"/>
                </a:solidFill>
                <a:latin typeface="+mj-lt"/>
                <a:cs typeface="Times New Roman" pitchFamily="18" charset="0"/>
              </a:rPr>
              <a:t>C) Genetic considerations</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AIH is a complex polygenic disorder unlikely to be transmitted to subsequent generations; thus, routine screening of patients or family members for genetic markers is not recommended.</a:t>
            </a:r>
          </a:p>
          <a:p>
            <a:pPr algn="just">
              <a:buFontTx/>
              <a:buChar char="-"/>
            </a:pPr>
            <a:endParaRPr lang="en-US" sz="3200" dirty="0"/>
          </a:p>
          <a:p>
            <a:pPr algn="just">
              <a:buFontTx/>
              <a:buChar char="-"/>
            </a:pPr>
            <a:r>
              <a:rPr lang="en-US" sz="3200" dirty="0"/>
              <a:t> AIH may be present in patients with APECED, which is the only syndrome involving AIH that exhibits a </a:t>
            </a:r>
            <a:r>
              <a:rPr lang="en-US" sz="3200" dirty="0" err="1"/>
              <a:t>Mendelian</a:t>
            </a:r>
            <a:r>
              <a:rPr lang="en-US" sz="3200" dirty="0"/>
              <a:t> pattern of inheritance, and genetic counseling for the patient and family members are warranted.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33839"/>
            <a:ext cx="8686800" cy="6401753"/>
          </a:xfrm>
          <a:prstGeom prst="rect">
            <a:avLst/>
          </a:prstGeom>
          <a:noFill/>
        </p:spPr>
        <p:txBody>
          <a:bodyPr wrap="square" rtlCol="1">
            <a:spAutoFit/>
          </a:bodyPr>
          <a:lstStyle/>
          <a:p>
            <a:pPr algn="just"/>
            <a:r>
              <a:rPr lang="en-US" sz="3600" b="1" dirty="0">
                <a:solidFill>
                  <a:srgbClr val="FFFF00"/>
                </a:solidFill>
                <a:latin typeface="+mj-lt"/>
                <a:cs typeface="Times New Roman" pitchFamily="18" charset="0"/>
              </a:rPr>
              <a:t>Liver biopsy and histological features</a:t>
            </a:r>
          </a:p>
          <a:p>
            <a:pPr algn="just"/>
            <a:endParaRPr lang="en-US" sz="1000" b="1" dirty="0">
              <a:solidFill>
                <a:srgbClr val="66FF33"/>
              </a:solidFill>
              <a:latin typeface="Comic Sans MS" pitchFamily="66" charset="0"/>
              <a:cs typeface="Times New Roman" pitchFamily="18" charset="0"/>
            </a:endParaRPr>
          </a:p>
          <a:p>
            <a:pPr algn="just">
              <a:buFontTx/>
              <a:buChar char="-"/>
            </a:pPr>
            <a:r>
              <a:rPr lang="en-US" sz="3200" dirty="0"/>
              <a:t> Liver biopsy should always be performed to:</a:t>
            </a:r>
          </a:p>
          <a:p>
            <a:pPr algn="just">
              <a:buFontTx/>
              <a:buChar char="-"/>
            </a:pPr>
            <a:endParaRPr lang="en-US" sz="2800" dirty="0"/>
          </a:p>
          <a:p>
            <a:pPr marL="971550" lvl="1" indent="-514350" algn="just">
              <a:buFont typeface="+mj-lt"/>
              <a:buAutoNum type="arabicParenR"/>
            </a:pPr>
            <a:r>
              <a:rPr lang="en-US" sz="2800" dirty="0"/>
              <a:t>Identify features suggestive of AIH.</a:t>
            </a:r>
          </a:p>
          <a:p>
            <a:pPr marL="971550" lvl="1" indent="-514350" algn="just">
              <a:buFont typeface="+mj-lt"/>
              <a:buAutoNum type="arabicParenR"/>
            </a:pPr>
            <a:endParaRPr lang="en-US" sz="2800" dirty="0"/>
          </a:p>
          <a:p>
            <a:pPr marL="971550" lvl="1" indent="-514350" algn="just">
              <a:buFont typeface="+mj-lt"/>
              <a:buAutoNum type="arabicParenR"/>
            </a:pPr>
            <a:r>
              <a:rPr lang="en-US" sz="2800" dirty="0"/>
              <a:t>To exclude alternative liver disease.</a:t>
            </a:r>
          </a:p>
          <a:p>
            <a:pPr marL="971550" lvl="1" indent="-514350" algn="just">
              <a:buFont typeface="+mj-lt"/>
              <a:buAutoNum type="arabicParenR"/>
            </a:pPr>
            <a:endParaRPr lang="en-US" sz="2800" dirty="0"/>
          </a:p>
          <a:p>
            <a:pPr marL="971550" lvl="1" indent="-514350" algn="just">
              <a:buFont typeface="+mj-lt"/>
              <a:buAutoNum type="arabicParenR"/>
            </a:pPr>
            <a:r>
              <a:rPr lang="en-US" sz="2800" dirty="0"/>
              <a:t>To estimate fibrosis.</a:t>
            </a:r>
          </a:p>
          <a:p>
            <a:pPr marL="971550" lvl="1" indent="-514350" algn="just">
              <a:buFont typeface="+mj-lt"/>
              <a:buAutoNum type="arabicParenR"/>
            </a:pPr>
            <a:endParaRPr lang="en-US" sz="3200" dirty="0"/>
          </a:p>
          <a:p>
            <a:pPr algn="just"/>
            <a:r>
              <a:rPr lang="en-US" sz="3200" dirty="0"/>
              <a:t>- To minimize sampling error, care to obtain adequately sized liver specimens (≥ 2.5 cm) is essential as both </a:t>
            </a:r>
            <a:r>
              <a:rPr lang="en-US" sz="3200" dirty="0" err="1"/>
              <a:t>parenchymal</a:t>
            </a:r>
            <a:r>
              <a:rPr lang="en-US" sz="3200" dirty="0"/>
              <a:t> and biliary evaluation are important.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33839"/>
            <a:ext cx="8686800" cy="6217087"/>
          </a:xfrm>
          <a:prstGeom prst="rect">
            <a:avLst/>
          </a:prstGeom>
          <a:noFill/>
        </p:spPr>
        <p:txBody>
          <a:bodyPr wrap="square" rtlCol="1">
            <a:spAutoFit/>
          </a:bodyPr>
          <a:lstStyle/>
          <a:p>
            <a:pPr algn="just"/>
            <a:r>
              <a:rPr lang="en-US" sz="3600" b="1" dirty="0">
                <a:solidFill>
                  <a:srgbClr val="FFFF00"/>
                </a:solidFill>
                <a:latin typeface="+mj-lt"/>
                <a:cs typeface="Times New Roman" pitchFamily="18" charset="0"/>
              </a:rPr>
              <a:t>Natural History</a:t>
            </a:r>
          </a:p>
          <a:p>
            <a:pPr algn="just"/>
            <a:endParaRPr lang="en-US" sz="1000" b="1" dirty="0">
              <a:solidFill>
                <a:srgbClr val="FFFF00"/>
              </a:solidFill>
              <a:latin typeface="Comic Sans MS" pitchFamily="66" charset="0"/>
              <a:cs typeface="Times New Roman" pitchFamily="18" charset="0"/>
            </a:endParaRPr>
          </a:p>
          <a:p>
            <a:pPr algn="just"/>
            <a:r>
              <a:rPr lang="en-US" sz="3200" dirty="0"/>
              <a:t>- Data on the natural progression of untreated disease are derived principally from experiences published prior to the widespread use of immunosuppressive agents for AIH and before the detection of the hepatitis C virus (HCV).</a:t>
            </a:r>
          </a:p>
          <a:p>
            <a:pPr algn="just"/>
            <a:endParaRPr lang="en-US" sz="3200" dirty="0"/>
          </a:p>
          <a:p>
            <a:pPr algn="just"/>
            <a:r>
              <a:rPr lang="en-US" sz="3200" dirty="0"/>
              <a:t>- These studies showed that as many as 40% of patients with untreated severe disease died within 6 months of diagnosis, and that survivors frequently developed cirrhosis (40%),</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647974"/>
          </a:xfrm>
          <a:prstGeom prst="rect">
            <a:avLst/>
          </a:prstGeom>
          <a:noFill/>
        </p:spPr>
        <p:txBody>
          <a:bodyPr wrap="square" rtlCol="1">
            <a:spAutoFit/>
          </a:bodyPr>
          <a:lstStyle/>
          <a:p>
            <a:pPr marL="533400" indent="-533400" algn="just"/>
            <a:r>
              <a:rPr lang="en-US" sz="3200" b="1" dirty="0">
                <a:solidFill>
                  <a:srgbClr val="66FF33"/>
                </a:solidFill>
                <a:latin typeface="+mj-lt"/>
                <a:cs typeface="Times New Roman" pitchFamily="18" charset="0"/>
              </a:rPr>
              <a:t>Histological features</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a:t>
            </a:r>
            <a:r>
              <a:rPr lang="en-US" sz="3200" dirty="0" err="1"/>
              <a:t>Lymphoplasmacytic</a:t>
            </a:r>
            <a:r>
              <a:rPr lang="en-US" sz="3200" dirty="0"/>
              <a:t> interface hepatitis.</a:t>
            </a:r>
          </a:p>
          <a:p>
            <a:pPr algn="just">
              <a:buFontTx/>
              <a:buChar char="-"/>
            </a:pPr>
            <a:endParaRPr lang="en-US" sz="3200" dirty="0"/>
          </a:p>
          <a:p>
            <a:pPr algn="just">
              <a:buFontTx/>
              <a:buChar char="-"/>
            </a:pPr>
            <a:r>
              <a:rPr lang="en-US" sz="3200" dirty="0"/>
              <a:t> </a:t>
            </a:r>
            <a:r>
              <a:rPr lang="en-US" sz="3200" dirty="0" err="1"/>
              <a:t>Esinophils</a:t>
            </a:r>
            <a:r>
              <a:rPr lang="en-US" sz="3200" dirty="0"/>
              <a:t>, lobular hepatitis, bridging, </a:t>
            </a:r>
            <a:r>
              <a:rPr lang="en-US" sz="3200" dirty="0" err="1"/>
              <a:t>centrizonal</a:t>
            </a:r>
            <a:r>
              <a:rPr lang="en-US" sz="3200" dirty="0"/>
              <a:t> (zone 3) and </a:t>
            </a:r>
            <a:r>
              <a:rPr lang="en-US" sz="3200" dirty="0" err="1"/>
              <a:t>multiacinar</a:t>
            </a:r>
            <a:r>
              <a:rPr lang="en-US" sz="3200" dirty="0"/>
              <a:t> necrosis may be present.</a:t>
            </a:r>
          </a:p>
          <a:p>
            <a:pPr algn="just">
              <a:buFontTx/>
              <a:buChar char="-"/>
            </a:pPr>
            <a:endParaRPr lang="en-US" sz="3200" dirty="0"/>
          </a:p>
          <a:p>
            <a:pPr algn="just">
              <a:buFontTx/>
              <a:buChar char="-"/>
            </a:pPr>
            <a:r>
              <a:rPr lang="en-US" sz="3200" dirty="0"/>
              <a:t> Some degree of fibrosis is present and with advanced disease bridging fibrosis or cirrhosis is seen.</a:t>
            </a:r>
          </a:p>
          <a:p>
            <a:pPr algn="just">
              <a:buFontTx/>
              <a:buChar char="-"/>
            </a:pPr>
            <a:endParaRPr lang="en-US" sz="3200" dirty="0"/>
          </a:p>
          <a:p>
            <a:pPr algn="just">
              <a:buFontTx/>
              <a:buChar char="-"/>
            </a:pPr>
            <a:r>
              <a:rPr lang="en-US" sz="3200" dirty="0"/>
              <a:t> The portal lesions generally spares the bile ducts but up to 10% of biopsies may show duct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509200"/>
          </a:xfrm>
          <a:prstGeom prst="rect">
            <a:avLst/>
          </a:prstGeom>
          <a:noFill/>
        </p:spPr>
        <p:txBody>
          <a:bodyPr wrap="square" rtlCol="1">
            <a:spAutoFit/>
          </a:bodyPr>
          <a:lstStyle/>
          <a:p>
            <a:pPr algn="just"/>
            <a:r>
              <a:rPr lang="en-US" sz="3200" dirty="0"/>
              <a:t>destruction and an additional 10% show lymphocytic infiltration without ductopenia, the histological pattern of injury may be indistinguishable from PBC.</a:t>
            </a:r>
          </a:p>
          <a:p>
            <a:pPr algn="just"/>
            <a:endParaRPr lang="en-US" sz="3200" dirty="0"/>
          </a:p>
          <a:p>
            <a:pPr algn="just"/>
            <a:r>
              <a:rPr lang="en-US" sz="3200" dirty="0"/>
              <a:t>- Granulomas rarely occur.</a:t>
            </a:r>
          </a:p>
          <a:p>
            <a:pPr algn="just"/>
            <a:endParaRPr lang="en-US" sz="3200" dirty="0">
              <a:solidFill>
                <a:schemeClr val="bg1"/>
              </a:solidFill>
              <a:latin typeface="+mn-lt"/>
              <a:cs typeface="Times New Roman" pitchFamily="18" charset="0"/>
            </a:endParaRPr>
          </a:p>
          <a:p>
            <a:pPr algn="just"/>
            <a:r>
              <a:rPr lang="en-US" sz="3200" b="1" dirty="0">
                <a:solidFill>
                  <a:srgbClr val="FFFF00"/>
                </a:solidFill>
                <a:latin typeface="Comic Sans MS" pitchFamily="66" charset="0"/>
                <a:cs typeface="Times New Roman" pitchFamily="18" charset="0"/>
              </a:rPr>
              <a:t>-</a:t>
            </a:r>
            <a:r>
              <a:rPr lang="en-US" sz="3200" b="1" dirty="0">
                <a:solidFill>
                  <a:srgbClr val="FFFF00"/>
                </a:solidFill>
                <a:latin typeface="+mj-lt"/>
                <a:cs typeface="Times New Roman" pitchFamily="18" charset="0"/>
              </a:rPr>
              <a:t>N.B:</a:t>
            </a:r>
            <a:r>
              <a:rPr lang="en-US" sz="3200" dirty="0">
                <a:solidFill>
                  <a:schemeClr val="bg1"/>
                </a:solidFill>
                <a:latin typeface="+mj-lt"/>
                <a:cs typeface="Times New Roman" pitchFamily="18" charset="0"/>
              </a:rPr>
              <a:t> </a:t>
            </a:r>
            <a:r>
              <a:rPr lang="en-US" sz="3200" dirty="0"/>
              <a:t>Histological appearance of AIH remains the same as that of chronic hepatitis, and although certain changes are common, no findings are specific.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1779" t="2363" r="2167" b="739"/>
          <a:stretch>
            <a:fillRect/>
          </a:stretch>
        </p:blipFill>
        <p:spPr bwMode="auto">
          <a:xfrm>
            <a:off x="35496" y="1833058"/>
            <a:ext cx="4567807" cy="3468150"/>
          </a:xfrm>
          <a:prstGeom prst="rect">
            <a:avLst/>
          </a:prstGeom>
          <a:noFill/>
          <a:ln w="9525">
            <a:noFill/>
            <a:miter lim="800000"/>
            <a:headEnd/>
            <a:tailEnd/>
          </a:ln>
          <a:effectLst/>
        </p:spPr>
      </p:pic>
      <p:pic>
        <p:nvPicPr>
          <p:cNvPr id="5123" name="Picture 3"/>
          <p:cNvPicPr>
            <a:picLocks noChangeAspect="1" noChangeArrowheads="1"/>
          </p:cNvPicPr>
          <p:nvPr/>
        </p:nvPicPr>
        <p:blipFill rotWithShape="1">
          <a:blip r:embed="rId3"/>
          <a:srcRect l="2455" t="3226" r="706" b="3226"/>
          <a:stretch/>
        </p:blipFill>
        <p:spPr bwMode="auto">
          <a:xfrm>
            <a:off x="4815458" y="3581400"/>
            <a:ext cx="4293046" cy="3154872"/>
          </a:xfrm>
          <a:prstGeom prst="rect">
            <a:avLst/>
          </a:prstGeom>
          <a:noFill/>
          <a:ln w="9525">
            <a:noFill/>
            <a:miter lim="800000"/>
            <a:headEnd/>
            <a:tailEnd/>
          </a:ln>
          <a:effectLst/>
        </p:spPr>
      </p:pic>
      <p:sp>
        <p:nvSpPr>
          <p:cNvPr id="4" name="TextBox 3"/>
          <p:cNvSpPr txBox="1"/>
          <p:nvPr/>
        </p:nvSpPr>
        <p:spPr>
          <a:xfrm>
            <a:off x="869504" y="548680"/>
            <a:ext cx="2910408" cy="830997"/>
          </a:xfrm>
          <a:prstGeom prst="rect">
            <a:avLst/>
          </a:prstGeom>
          <a:noFill/>
        </p:spPr>
        <p:txBody>
          <a:bodyPr wrap="square" rtlCol="1">
            <a:spAutoFit/>
          </a:bodyPr>
          <a:lstStyle/>
          <a:p>
            <a:r>
              <a:rPr lang="en-US" sz="2400" b="1" dirty="0">
                <a:solidFill>
                  <a:srgbClr val="FFFF00"/>
                </a:solidFill>
                <a:latin typeface="+mj-lt"/>
              </a:rPr>
              <a:t>Interface hepatitis (piecemeal necrosis)</a:t>
            </a:r>
            <a:endParaRPr lang="ar-EG" sz="2400" b="1" dirty="0">
              <a:solidFill>
                <a:srgbClr val="FFFF00"/>
              </a:solidFill>
              <a:latin typeface="+mj-lt"/>
            </a:endParaRPr>
          </a:p>
        </p:txBody>
      </p:sp>
      <p:pic>
        <p:nvPicPr>
          <p:cNvPr id="1026" name="Picture 2" descr="Autoimmune hepatit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7" y="80627"/>
            <a:ext cx="4464497" cy="3348373"/>
          </a:xfrm>
          <a:prstGeom prst="rect">
            <a:avLst/>
          </a:prstGeom>
          <a:noFill/>
          <a:extLst>
            <a:ext uri="{909E8E84-426E-40DD-AFC4-6F175D3DCCD1}">
              <a14:hiddenFill xmlns:a14="http://schemas.microsoft.com/office/drawing/2010/main">
                <a:solidFill>
                  <a:srgbClr val="FFFFFF"/>
                </a:solidFill>
              </a14:hiddenFill>
            </a:ext>
          </a:extLst>
        </p:spPr>
      </p:pic>
      <p:sp>
        <p:nvSpPr>
          <p:cNvPr id="8" name="4 Rectángulo"/>
          <p:cNvSpPr/>
          <p:nvPr/>
        </p:nvSpPr>
        <p:spPr>
          <a:xfrm>
            <a:off x="107504" y="5373216"/>
            <a:ext cx="4392488" cy="1368152"/>
          </a:xfrm>
          <a:prstGeom prst="rect">
            <a:avLst/>
          </a:prstGeom>
          <a:noFill/>
          <a:ln w="25400" cap="flat" cmpd="sng" algn="ctr">
            <a:solidFill>
              <a:srgbClr val="FFFF00"/>
            </a:solidFill>
            <a:prstDash val="solid"/>
          </a:ln>
          <a:effectLst/>
        </p:spPr>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mj-lt"/>
              </a:rPr>
              <a:t>Histopathology of interface hepatitis. The limiting plate of the portal tract is disrupted by a </a:t>
            </a:r>
            <a:r>
              <a:rPr kumimoji="0" lang="en-US" sz="2000" b="1" i="0" u="none" strike="noStrike" kern="1200" cap="none" spc="0" normalizeH="0" baseline="0" noProof="0" dirty="0" err="1">
                <a:ln>
                  <a:noFill/>
                </a:ln>
                <a:solidFill>
                  <a:srgbClr val="FFFF00"/>
                </a:solidFill>
                <a:effectLst/>
                <a:uLnTx/>
                <a:uFillTx/>
                <a:latin typeface="+mj-lt"/>
              </a:rPr>
              <a:t>lymphoplasmacytic</a:t>
            </a:r>
            <a:r>
              <a:rPr kumimoji="0" lang="en-US" sz="2000" b="1" i="0" u="none" strike="noStrike" kern="1200" cap="none" spc="0" normalizeH="0" baseline="0" noProof="0" dirty="0">
                <a:ln>
                  <a:noFill/>
                </a:ln>
                <a:solidFill>
                  <a:srgbClr val="FFFF00"/>
                </a:solidFill>
                <a:effectLst/>
                <a:uLnTx/>
                <a:uFillTx/>
                <a:latin typeface="+mj-lt"/>
              </a:rPr>
              <a:t> infiltrate.</a:t>
            </a:r>
            <a:endParaRPr kumimoji="0" lang="es-ES" sz="2000" b="1" i="0" u="none" strike="noStrike" kern="1200" cap="none" spc="0" normalizeH="0" baseline="0" noProof="0" dirty="0">
              <a:ln>
                <a:noFill/>
              </a:ln>
              <a:solidFill>
                <a:srgbClr val="FFFF00"/>
              </a:solidFill>
              <a:effectLst/>
              <a:uLnTx/>
              <a:uFillTx/>
              <a:latin typeface="+mj-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804" t="2208" r="789"/>
          <a:stretch>
            <a:fillRect/>
          </a:stretch>
        </p:blipFill>
        <p:spPr bwMode="auto">
          <a:xfrm>
            <a:off x="76200" y="76200"/>
            <a:ext cx="4267200" cy="3239911"/>
          </a:xfrm>
          <a:prstGeom prst="rect">
            <a:avLst/>
          </a:prstGeom>
          <a:noFill/>
          <a:ln w="9525">
            <a:noFill/>
            <a:miter lim="800000"/>
            <a:headEnd/>
            <a:tailEnd/>
          </a:ln>
          <a:effectLst/>
        </p:spPr>
      </p:pic>
      <p:sp>
        <p:nvSpPr>
          <p:cNvPr id="3" name="TextBox 2"/>
          <p:cNvSpPr txBox="1"/>
          <p:nvPr/>
        </p:nvSpPr>
        <p:spPr>
          <a:xfrm>
            <a:off x="107504" y="3352800"/>
            <a:ext cx="3960440" cy="830997"/>
          </a:xfrm>
          <a:prstGeom prst="rect">
            <a:avLst/>
          </a:prstGeom>
          <a:noFill/>
        </p:spPr>
        <p:txBody>
          <a:bodyPr wrap="square" rtlCol="1">
            <a:spAutoFit/>
          </a:bodyPr>
          <a:lstStyle/>
          <a:p>
            <a:r>
              <a:rPr lang="en-US" sz="2400" b="1" dirty="0">
                <a:solidFill>
                  <a:srgbClr val="FFFF00"/>
                </a:solidFill>
                <a:latin typeface="+mj-lt"/>
              </a:rPr>
              <a:t>Plasma cell infiltration of the portal tracts</a:t>
            </a:r>
            <a:endParaRPr lang="ar-EG" sz="2400" b="1" dirty="0">
              <a:solidFill>
                <a:srgbClr val="FFFF00"/>
              </a:solidFill>
              <a:latin typeface="+mj-lt"/>
            </a:endParaRPr>
          </a:p>
        </p:txBody>
      </p:sp>
      <p:pic>
        <p:nvPicPr>
          <p:cNvPr id="6147" name="Picture 3"/>
          <p:cNvPicPr>
            <a:picLocks noChangeAspect="1" noChangeArrowheads="1"/>
          </p:cNvPicPr>
          <p:nvPr/>
        </p:nvPicPr>
        <p:blipFill>
          <a:blip r:embed="rId3"/>
          <a:srcRect l="1658" t="-603" b="2187"/>
          <a:stretch>
            <a:fillRect/>
          </a:stretch>
        </p:blipFill>
        <p:spPr bwMode="auto">
          <a:xfrm>
            <a:off x="4696672" y="76200"/>
            <a:ext cx="4318740" cy="3276600"/>
          </a:xfrm>
          <a:prstGeom prst="rect">
            <a:avLst/>
          </a:prstGeom>
          <a:noFill/>
          <a:ln w="9525">
            <a:noFill/>
            <a:miter lim="800000"/>
            <a:headEnd/>
            <a:tailEnd/>
          </a:ln>
          <a:effectLst/>
        </p:spPr>
      </p:pic>
      <p:sp>
        <p:nvSpPr>
          <p:cNvPr id="5" name="TextBox 4"/>
          <p:cNvSpPr txBox="1"/>
          <p:nvPr/>
        </p:nvSpPr>
        <p:spPr>
          <a:xfrm>
            <a:off x="4876800" y="3429000"/>
            <a:ext cx="4038600" cy="461665"/>
          </a:xfrm>
          <a:prstGeom prst="rect">
            <a:avLst/>
          </a:prstGeom>
          <a:noFill/>
        </p:spPr>
        <p:txBody>
          <a:bodyPr wrap="square" rtlCol="1">
            <a:spAutoFit/>
          </a:bodyPr>
          <a:lstStyle/>
          <a:p>
            <a:pPr algn="ctr"/>
            <a:r>
              <a:rPr lang="en-US" sz="2400" b="1" dirty="0" err="1">
                <a:solidFill>
                  <a:srgbClr val="FFFF00"/>
                </a:solidFill>
                <a:latin typeface="+mj-lt"/>
              </a:rPr>
              <a:t>Centrizonal</a:t>
            </a:r>
            <a:r>
              <a:rPr lang="en-US" sz="2400" b="1" dirty="0">
                <a:solidFill>
                  <a:srgbClr val="FFFF00"/>
                </a:solidFill>
                <a:latin typeface="+mj-lt"/>
              </a:rPr>
              <a:t> (zone 3) necrosis</a:t>
            </a:r>
            <a:endParaRPr lang="ar-EG" sz="2400" b="1" dirty="0">
              <a:solidFill>
                <a:srgbClr val="FFFF00"/>
              </a:solidFill>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86800" cy="6705599"/>
          </a:xfrm>
          <a:prstGeom prst="rect">
            <a:avLst/>
          </a:prstGeom>
          <a:noFill/>
        </p:spPr>
        <p:txBody>
          <a:bodyPr wrap="square" rtlCol="1">
            <a:spAutoFit/>
          </a:bodyPr>
          <a:lstStyle/>
          <a:p>
            <a:pPr marL="533400" indent="-533400" algn="just"/>
            <a:r>
              <a:rPr lang="en-US" sz="3200" b="1" dirty="0">
                <a:solidFill>
                  <a:srgbClr val="66FF33"/>
                </a:solidFill>
                <a:latin typeface="+mj-lt"/>
                <a:cs typeface="Times New Roman" pitchFamily="18" charset="0"/>
              </a:rPr>
              <a:t>Simplified grading</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Histology was graded typical, compatible with AIH and atypical.</a:t>
            </a:r>
          </a:p>
          <a:p>
            <a:pPr algn="just">
              <a:buFontTx/>
              <a:buChar char="-"/>
            </a:pPr>
            <a:endParaRPr lang="en-US" sz="2400" dirty="0">
              <a:solidFill>
                <a:schemeClr val="bg1"/>
              </a:solidFill>
              <a:latin typeface="+mn-lt"/>
              <a:cs typeface="Times New Roman" pitchFamily="18" charset="0"/>
            </a:endParaRPr>
          </a:p>
          <a:p>
            <a:pPr lvl="1" algn="just">
              <a:buFontTx/>
              <a:buChar char="-"/>
            </a:pPr>
            <a:r>
              <a:rPr lang="en-US" sz="2800" b="1" dirty="0">
                <a:solidFill>
                  <a:srgbClr val="FFFF00"/>
                </a:solidFill>
                <a:latin typeface="+mj-lt"/>
                <a:cs typeface="Times New Roman" pitchFamily="18" charset="0"/>
              </a:rPr>
              <a:t> </a:t>
            </a:r>
            <a:r>
              <a:rPr lang="en-US" sz="2800" b="1" u="sng" dirty="0">
                <a:solidFill>
                  <a:srgbClr val="FFFF00"/>
                </a:solidFill>
                <a:latin typeface="+mj-lt"/>
                <a:cs typeface="Times New Roman" pitchFamily="18" charset="0"/>
              </a:rPr>
              <a:t>Typical:</a:t>
            </a:r>
            <a:r>
              <a:rPr lang="en-US" sz="2800" dirty="0">
                <a:solidFill>
                  <a:schemeClr val="bg1"/>
                </a:solidFill>
                <a:latin typeface="+mj-lt"/>
                <a:cs typeface="Times New Roman" pitchFamily="18" charset="0"/>
              </a:rPr>
              <a:t> </a:t>
            </a:r>
            <a:r>
              <a:rPr lang="en-US" sz="2800" dirty="0"/>
              <a:t>each of the 3 histological features of classic AIH had to be present (lymphocytic/ </a:t>
            </a:r>
            <a:r>
              <a:rPr lang="en-US" sz="2800" dirty="0" err="1"/>
              <a:t>lymphoplasmacytic</a:t>
            </a:r>
            <a:r>
              <a:rPr lang="en-US" sz="2800" dirty="0"/>
              <a:t> interface hepatitis, </a:t>
            </a:r>
            <a:r>
              <a:rPr lang="en-US" sz="2800" dirty="0" err="1"/>
              <a:t>emperipolesis</a:t>
            </a:r>
            <a:r>
              <a:rPr lang="en-US" sz="2800" dirty="0"/>
              <a:t> and hepatic rosette formation).</a:t>
            </a:r>
          </a:p>
          <a:p>
            <a:pPr lvl="1" algn="just">
              <a:buFontTx/>
              <a:buChar char="-"/>
            </a:pPr>
            <a:endParaRPr lang="en-US" sz="2400" dirty="0">
              <a:solidFill>
                <a:schemeClr val="bg1"/>
              </a:solidFill>
              <a:latin typeface="+mn-lt"/>
              <a:cs typeface="Times New Roman" pitchFamily="18" charset="0"/>
            </a:endParaRPr>
          </a:p>
          <a:p>
            <a:pPr lvl="1" algn="just">
              <a:buFontTx/>
              <a:buChar char="-"/>
            </a:pPr>
            <a:r>
              <a:rPr lang="en-US" sz="2800" b="1" dirty="0">
                <a:solidFill>
                  <a:srgbClr val="FFFF00"/>
                </a:solidFill>
                <a:latin typeface="+mj-lt"/>
                <a:cs typeface="Times New Roman" pitchFamily="18" charset="0"/>
              </a:rPr>
              <a:t> </a:t>
            </a:r>
            <a:r>
              <a:rPr lang="en-US" sz="2800" b="1" u="sng" dirty="0">
                <a:solidFill>
                  <a:srgbClr val="FFFF00"/>
                </a:solidFill>
                <a:latin typeface="+mj-lt"/>
                <a:cs typeface="Times New Roman" pitchFamily="18" charset="0"/>
              </a:rPr>
              <a:t>Compatible features:</a:t>
            </a:r>
            <a:r>
              <a:rPr lang="en-US" sz="2800" dirty="0">
                <a:solidFill>
                  <a:schemeClr val="bg1"/>
                </a:solidFill>
                <a:latin typeface="+mj-lt"/>
                <a:cs typeface="Times New Roman" pitchFamily="18" charset="0"/>
              </a:rPr>
              <a:t> </a:t>
            </a:r>
            <a:r>
              <a:rPr lang="en-US" sz="2800" dirty="0"/>
              <a:t>are a chronic hepatitis with lymphocytic infiltration without all the features considered usual.</a:t>
            </a:r>
          </a:p>
          <a:p>
            <a:pPr lvl="1" algn="just">
              <a:buFontTx/>
              <a:buChar char="-"/>
            </a:pPr>
            <a:endParaRPr lang="en-US" sz="2400" dirty="0">
              <a:solidFill>
                <a:schemeClr val="bg1"/>
              </a:solidFill>
              <a:latin typeface="+mn-lt"/>
              <a:cs typeface="Times New Roman" pitchFamily="18" charset="0"/>
            </a:endParaRPr>
          </a:p>
          <a:p>
            <a:pPr lvl="1" algn="just">
              <a:buFontTx/>
              <a:buChar char="-"/>
            </a:pPr>
            <a:r>
              <a:rPr lang="en-US" sz="2800" b="1" dirty="0">
                <a:solidFill>
                  <a:srgbClr val="FFFF00"/>
                </a:solidFill>
                <a:latin typeface="+mj-lt"/>
                <a:cs typeface="Times New Roman" pitchFamily="18" charset="0"/>
              </a:rPr>
              <a:t> </a:t>
            </a:r>
            <a:r>
              <a:rPr lang="en-US" sz="2800" b="1" u="sng" dirty="0">
                <a:solidFill>
                  <a:srgbClr val="FFFF00"/>
                </a:solidFill>
                <a:latin typeface="+mj-lt"/>
                <a:cs typeface="Times New Roman" pitchFamily="18" charset="0"/>
              </a:rPr>
              <a:t>Atypical:</a:t>
            </a:r>
            <a:r>
              <a:rPr lang="en-US" sz="2800" dirty="0">
                <a:solidFill>
                  <a:schemeClr val="bg1"/>
                </a:solidFill>
                <a:latin typeface="+mj-lt"/>
                <a:cs typeface="Times New Roman" pitchFamily="18" charset="0"/>
              </a:rPr>
              <a:t> </a:t>
            </a:r>
            <a:r>
              <a:rPr lang="en-US" sz="2800" dirty="0"/>
              <a:t>when showing signs of another diagnosis, such as </a:t>
            </a:r>
            <a:r>
              <a:rPr lang="en-US" sz="2800" dirty="0" err="1"/>
              <a:t>steatohepatitis</a:t>
            </a:r>
            <a:r>
              <a:rPr lang="en-US" sz="2800" dirty="0"/>
              <a:t>.</a:t>
            </a:r>
            <a:endParaRPr lang="en-US" sz="96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6654" y="1397875"/>
            <a:ext cx="5230693" cy="4062251"/>
          </a:xfrm>
          <a:prstGeom prst="rect">
            <a:avLst/>
          </a:prstGeom>
        </p:spPr>
      </p:pic>
      <p:sp>
        <p:nvSpPr>
          <p:cNvPr id="3" name="TextBox 2"/>
          <p:cNvSpPr txBox="1"/>
          <p:nvPr/>
        </p:nvSpPr>
        <p:spPr>
          <a:xfrm>
            <a:off x="3549926" y="5589240"/>
            <a:ext cx="2044149" cy="461665"/>
          </a:xfrm>
          <a:prstGeom prst="rect">
            <a:avLst/>
          </a:prstGeom>
          <a:noFill/>
        </p:spPr>
        <p:txBody>
          <a:bodyPr wrap="none" rtlCol="0">
            <a:spAutoFit/>
          </a:bodyPr>
          <a:lstStyle/>
          <a:p>
            <a:r>
              <a:rPr lang="en-US" sz="2400" b="1" dirty="0" err="1">
                <a:solidFill>
                  <a:srgbClr val="FFFF00"/>
                </a:solidFill>
                <a:latin typeface="+mj-lt"/>
              </a:rPr>
              <a:t>Emperipolesis</a:t>
            </a:r>
            <a:endParaRPr lang="en-US" sz="2400" b="1" dirty="0">
              <a:solidFill>
                <a:srgbClr val="FFFF00"/>
              </a:solidFill>
              <a:latin typeface="+mj-lt"/>
            </a:endParaRPr>
          </a:p>
        </p:txBody>
      </p:sp>
    </p:spTree>
    <p:extLst>
      <p:ext uri="{BB962C8B-B14F-4D97-AF65-F5344CB8AC3E}">
        <p14:creationId xmlns:p14="http://schemas.microsoft.com/office/powerpoint/2010/main" val="3892262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86800" cy="6709529"/>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Imaging</a:t>
            </a:r>
            <a:endParaRPr lang="en-US" sz="2400" b="1" dirty="0">
              <a:solidFill>
                <a:srgbClr val="FF0000"/>
              </a:solidFill>
              <a:latin typeface="+mj-lt"/>
              <a:cs typeface="Times New Roman" pitchFamily="18" charset="0"/>
            </a:endParaRP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Imaging is unlikely to help in the diagnosis of AIH but it is of use in excluding important differential diagnoses, in particular acute Budd-</a:t>
            </a:r>
            <a:r>
              <a:rPr lang="en-US" sz="3200" dirty="0" err="1"/>
              <a:t>Chiari</a:t>
            </a:r>
            <a:r>
              <a:rPr lang="en-US" sz="3200" dirty="0"/>
              <a:t>, infiltrative disease and unsuspected biliary processes.</a:t>
            </a:r>
          </a:p>
          <a:p>
            <a:pPr algn="just">
              <a:buFontTx/>
              <a:buChar char="-"/>
            </a:pPr>
            <a:endParaRPr lang="en-US" sz="3200" dirty="0"/>
          </a:p>
          <a:p>
            <a:pPr algn="just">
              <a:buFontTx/>
              <a:buChar char="-"/>
            </a:pPr>
            <a:r>
              <a:rPr lang="en-US" sz="3200" dirty="0"/>
              <a:t> Biliary overlap is reported, so MRCP should be routinely considered for those with AIH.</a:t>
            </a:r>
          </a:p>
          <a:p>
            <a:pPr algn="just">
              <a:buFontTx/>
              <a:buChar char="-"/>
            </a:pPr>
            <a:endParaRPr lang="en-US" sz="3200" dirty="0"/>
          </a:p>
          <a:p>
            <a:pPr algn="just">
              <a:buFontTx/>
              <a:buChar char="-"/>
            </a:pPr>
            <a:r>
              <a:rPr lang="en-US" sz="3200" dirty="0"/>
              <a:t> Periportal </a:t>
            </a:r>
            <a:r>
              <a:rPr lang="en-US" sz="3200" dirty="0" err="1"/>
              <a:t>lymphadenopathy</a:t>
            </a:r>
            <a:r>
              <a:rPr lang="en-US" sz="3200" dirty="0"/>
              <a:t> is a common finding in those with autoimmune liver disease and is rarely lymphoma.</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1537120" y="2996952"/>
            <a:ext cx="6069761" cy="864096"/>
          </a:xfrm>
          <a:prstGeom prst="roundRect">
            <a:avLst/>
          </a:prstGeom>
          <a:solidFill>
            <a:schemeClr val="accent1">
              <a:lumMod val="5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a:r>
              <a:rPr lang="en-US" sz="4800" b="1" dirty="0">
                <a:solidFill>
                  <a:srgbClr val="FFFF00"/>
                </a:solidFill>
                <a:latin typeface="+mj-lt"/>
              </a:rPr>
              <a:t>Criteria for Diagnosis</a:t>
            </a:r>
            <a:endParaRPr lang="ar-EG" sz="4800" b="1" dirty="0">
              <a:solidFill>
                <a:srgbClr val="FFFF00"/>
              </a:solidFill>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8048"/>
            <a:ext cx="8686800" cy="892552"/>
          </a:xfrm>
          <a:prstGeom prst="rect">
            <a:avLst/>
          </a:prstGeom>
          <a:noFill/>
        </p:spPr>
        <p:txBody>
          <a:bodyPr wrap="square" rtlCol="1">
            <a:spAutoFit/>
          </a:bodyPr>
          <a:lstStyle/>
          <a:p>
            <a:pPr algn="just"/>
            <a:r>
              <a:rPr lang="en-US" sz="2600" b="1" dirty="0">
                <a:solidFill>
                  <a:srgbClr val="FFFF00"/>
                </a:solidFill>
                <a:latin typeface="+mj-lt"/>
                <a:cs typeface="Times New Roman" pitchFamily="18" charset="0"/>
              </a:rPr>
              <a:t>International criteria for definite or </a:t>
            </a:r>
            <a:r>
              <a:rPr lang="en-US" sz="2600" b="1" dirty="0" err="1">
                <a:solidFill>
                  <a:srgbClr val="FFFF00"/>
                </a:solidFill>
                <a:latin typeface="+mj-lt"/>
                <a:cs typeface="Times New Roman" pitchFamily="18" charset="0"/>
              </a:rPr>
              <a:t>propable</a:t>
            </a:r>
            <a:r>
              <a:rPr lang="en-US" sz="2600" b="1" dirty="0">
                <a:solidFill>
                  <a:srgbClr val="FFFF00"/>
                </a:solidFill>
                <a:latin typeface="+mj-lt"/>
                <a:cs typeface="Times New Roman" pitchFamily="18" charset="0"/>
              </a:rPr>
              <a:t> diagnosis of AIH (1999)</a:t>
            </a:r>
            <a:endParaRPr lang="en-US" sz="2600" dirty="0">
              <a:solidFill>
                <a:schemeClr val="bg1"/>
              </a:solidFill>
              <a:latin typeface="+mj-lt"/>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699481693"/>
              </p:ext>
            </p:extLst>
          </p:nvPr>
        </p:nvGraphicFramePr>
        <p:xfrm>
          <a:off x="76200" y="1002209"/>
          <a:ext cx="8915400" cy="5739159"/>
        </p:xfrm>
        <a:graphic>
          <a:graphicData uri="http://schemas.openxmlformats.org/drawingml/2006/table">
            <a:tbl>
              <a:tblPr rtl="1" firstRow="1" bandRow="1">
                <a:tableStyleId>{5C22544A-7EE6-4342-B048-85BDC9FD1C3A}</a:tableStyleId>
              </a:tblPr>
              <a:tblGrid>
                <a:gridCol w="3503596">
                  <a:extLst>
                    <a:ext uri="{9D8B030D-6E8A-4147-A177-3AD203B41FA5}">
                      <a16:colId xmlns:a16="http://schemas.microsoft.com/office/drawing/2014/main" val="20000"/>
                    </a:ext>
                  </a:extLst>
                </a:gridCol>
                <a:gridCol w="3354404">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586182">
                <a:tc>
                  <a:txBody>
                    <a:bodyPr/>
                    <a:lstStyle/>
                    <a:p>
                      <a:pPr algn="l" rtl="0"/>
                      <a:r>
                        <a:rPr lang="en-US" sz="1600" dirty="0" err="1">
                          <a:solidFill>
                            <a:schemeClr val="bg1"/>
                          </a:solidFill>
                        </a:rPr>
                        <a:t>Propable</a:t>
                      </a:r>
                      <a:r>
                        <a:rPr lang="en-US" sz="1600" dirty="0">
                          <a:solidFill>
                            <a:schemeClr val="bg1"/>
                          </a:solidFill>
                        </a:rPr>
                        <a:t> diagnosis</a:t>
                      </a:r>
                      <a:endParaRPr lang="ar-EG" sz="1600" dirty="0">
                        <a:solidFill>
                          <a:schemeClr val="bg1"/>
                        </a:solidFill>
                      </a:endParaRPr>
                    </a:p>
                  </a:txBody>
                  <a:tcPr/>
                </a:tc>
                <a:tc>
                  <a:txBody>
                    <a:bodyPr/>
                    <a:lstStyle/>
                    <a:p>
                      <a:pPr algn="l" rtl="0"/>
                      <a:r>
                        <a:rPr lang="en-US" sz="1600" dirty="0">
                          <a:solidFill>
                            <a:schemeClr val="bg1"/>
                          </a:solidFill>
                        </a:rPr>
                        <a:t>Definite diagnosis</a:t>
                      </a:r>
                      <a:endParaRPr lang="ar-EG" sz="1600" dirty="0">
                        <a:solidFill>
                          <a:schemeClr val="bg1"/>
                        </a:solidFill>
                      </a:endParaRPr>
                    </a:p>
                  </a:txBody>
                  <a:tcPr/>
                </a:tc>
                <a:tc>
                  <a:txBody>
                    <a:bodyPr/>
                    <a:lstStyle/>
                    <a:p>
                      <a:pPr algn="l" rtl="0"/>
                      <a:r>
                        <a:rPr lang="en-US" sz="1600" b="1" dirty="0">
                          <a:solidFill>
                            <a:schemeClr val="bg1"/>
                          </a:solidFill>
                        </a:rPr>
                        <a:t>Diagnostic features</a:t>
                      </a:r>
                      <a:endParaRPr lang="ar-EG" sz="1600" b="1" dirty="0">
                        <a:solidFill>
                          <a:schemeClr val="bg1"/>
                        </a:solidFill>
                      </a:endParaRPr>
                    </a:p>
                  </a:txBody>
                  <a:tcPr/>
                </a:tc>
                <a:extLst>
                  <a:ext uri="{0D108BD9-81ED-4DB2-BD59-A6C34878D82A}">
                    <a16:rowId xmlns:a16="http://schemas.microsoft.com/office/drawing/2014/main" val="10000"/>
                  </a:ext>
                </a:extLst>
              </a:tr>
              <a:tr h="2067063">
                <a:tc>
                  <a:txBody>
                    <a:bodyPr/>
                    <a:lstStyle/>
                    <a:p>
                      <a:pPr algn="l" rtl="0"/>
                      <a:r>
                        <a:rPr lang="en-US" sz="1600" dirty="0">
                          <a:solidFill>
                            <a:schemeClr val="bg1"/>
                          </a:solidFill>
                        </a:rPr>
                        <a:t>- Daily alcohol &lt;50g/day.</a:t>
                      </a:r>
                    </a:p>
                    <a:p>
                      <a:pPr algn="l" rtl="0"/>
                      <a:r>
                        <a:rPr lang="en-US" sz="1600" dirty="0">
                          <a:solidFill>
                            <a:schemeClr val="bg1"/>
                          </a:solidFill>
                        </a:rPr>
                        <a:t>- No recent </a:t>
                      </a:r>
                      <a:r>
                        <a:rPr lang="en-US" sz="1600" dirty="0" err="1">
                          <a:solidFill>
                            <a:schemeClr val="bg1"/>
                          </a:solidFill>
                        </a:rPr>
                        <a:t>hepatotoxic</a:t>
                      </a:r>
                      <a:r>
                        <a:rPr lang="en-US" sz="1600" dirty="0">
                          <a:solidFill>
                            <a:schemeClr val="bg1"/>
                          </a:solidFill>
                        </a:rPr>
                        <a:t> drugs.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 Heterozygous </a:t>
                      </a:r>
                      <a:r>
                        <a:rPr lang="el-GR" sz="1600" dirty="0">
                          <a:solidFill>
                            <a:schemeClr val="bg1"/>
                          </a:solidFill>
                        </a:rPr>
                        <a:t>α</a:t>
                      </a:r>
                      <a:r>
                        <a:rPr lang="en-US" sz="1600" baseline="-25000" dirty="0">
                          <a:solidFill>
                            <a:schemeClr val="bg1"/>
                          </a:solidFill>
                        </a:rPr>
                        <a:t>1</a:t>
                      </a:r>
                      <a:r>
                        <a:rPr lang="en-US" sz="1600" dirty="0">
                          <a:solidFill>
                            <a:schemeClr val="bg1"/>
                          </a:solidFill>
                        </a:rPr>
                        <a:t>-AT deficiency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 Abnormal copper or </a:t>
                      </a:r>
                      <a:r>
                        <a:rPr lang="en-US" sz="1600" dirty="0" err="1">
                          <a:solidFill>
                            <a:schemeClr val="bg1"/>
                          </a:solidFill>
                        </a:rPr>
                        <a:t>ceruloplasmin</a:t>
                      </a:r>
                      <a:r>
                        <a:rPr lang="en-US" sz="1600" dirty="0">
                          <a:solidFill>
                            <a:schemeClr val="bg1"/>
                          </a:solidFill>
                        </a:rPr>
                        <a:t> level but Wilson disease excluded.</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 Nonspecific iron &amp;/or </a:t>
                      </a:r>
                      <a:r>
                        <a:rPr lang="en-US" sz="1600" dirty="0" err="1">
                          <a:solidFill>
                            <a:schemeClr val="bg1"/>
                          </a:solidFill>
                        </a:rPr>
                        <a:t>ferritin</a:t>
                      </a:r>
                      <a:r>
                        <a:rPr lang="en-US" sz="1600" dirty="0">
                          <a:solidFill>
                            <a:schemeClr val="bg1"/>
                          </a:solidFill>
                        </a:rPr>
                        <a:t> abnormalities.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 No</a:t>
                      </a:r>
                      <a:r>
                        <a:rPr lang="en-US" sz="1600" baseline="0" dirty="0">
                          <a:solidFill>
                            <a:schemeClr val="bg1"/>
                          </a:solidFill>
                        </a:rPr>
                        <a:t> active hepatitis A, B, C.</a:t>
                      </a:r>
                      <a:endParaRPr lang="ar-EG" sz="1600" dirty="0">
                        <a:solidFill>
                          <a:schemeClr val="bg1"/>
                        </a:solidFill>
                      </a:endParaRPr>
                    </a:p>
                  </a:txBody>
                  <a:tcPr/>
                </a:tc>
                <a:tc>
                  <a:txBody>
                    <a:bodyPr/>
                    <a:lstStyle/>
                    <a:p>
                      <a:pPr algn="l" rtl="0"/>
                      <a:r>
                        <a:rPr lang="en-US" sz="1600" dirty="0">
                          <a:solidFill>
                            <a:schemeClr val="bg1"/>
                          </a:solidFill>
                        </a:rPr>
                        <a:t>- Daily alcohol &lt;25g/day.</a:t>
                      </a:r>
                    </a:p>
                    <a:p>
                      <a:pPr algn="l" rtl="0"/>
                      <a:r>
                        <a:rPr lang="en-US" sz="1600" dirty="0">
                          <a:solidFill>
                            <a:schemeClr val="bg1"/>
                          </a:solidFill>
                        </a:rPr>
                        <a:t>- No recent </a:t>
                      </a:r>
                      <a:r>
                        <a:rPr lang="en-US" sz="1600" dirty="0" err="1">
                          <a:solidFill>
                            <a:schemeClr val="bg1"/>
                          </a:solidFill>
                        </a:rPr>
                        <a:t>hepatotoxic</a:t>
                      </a:r>
                      <a:r>
                        <a:rPr lang="en-US" sz="1600" dirty="0">
                          <a:solidFill>
                            <a:schemeClr val="bg1"/>
                          </a:solidFill>
                        </a:rPr>
                        <a:t> drugs.</a:t>
                      </a:r>
                    </a:p>
                    <a:p>
                      <a:pPr algn="l" rtl="0"/>
                      <a:r>
                        <a:rPr lang="en-US" sz="1600" dirty="0">
                          <a:solidFill>
                            <a:schemeClr val="bg1"/>
                          </a:solidFill>
                        </a:rPr>
                        <a:t>- Normal </a:t>
                      </a:r>
                      <a:r>
                        <a:rPr lang="el-GR" sz="1600" dirty="0">
                          <a:solidFill>
                            <a:schemeClr val="bg1"/>
                          </a:solidFill>
                        </a:rPr>
                        <a:t>α</a:t>
                      </a:r>
                      <a:r>
                        <a:rPr lang="en-US" sz="1600" baseline="-25000" dirty="0">
                          <a:solidFill>
                            <a:schemeClr val="bg1"/>
                          </a:solidFill>
                        </a:rPr>
                        <a:t>1</a:t>
                      </a:r>
                      <a:r>
                        <a:rPr lang="en-US" sz="1600" dirty="0">
                          <a:solidFill>
                            <a:schemeClr val="bg1"/>
                          </a:solidFill>
                        </a:rPr>
                        <a:t>-AT phenotype.</a:t>
                      </a:r>
                    </a:p>
                    <a:p>
                      <a:pPr algn="l" rtl="0"/>
                      <a:r>
                        <a:rPr lang="en-US" sz="1600" dirty="0">
                          <a:solidFill>
                            <a:schemeClr val="bg1"/>
                          </a:solidFill>
                        </a:rPr>
                        <a:t>- Normal </a:t>
                      </a:r>
                      <a:r>
                        <a:rPr lang="en-US" sz="1600" dirty="0" err="1">
                          <a:solidFill>
                            <a:schemeClr val="bg1"/>
                          </a:solidFill>
                        </a:rPr>
                        <a:t>ceruloplasmin</a:t>
                      </a:r>
                      <a:r>
                        <a:rPr lang="en-US" sz="1600" dirty="0">
                          <a:solidFill>
                            <a:schemeClr val="bg1"/>
                          </a:solidFill>
                        </a:rPr>
                        <a:t> level.</a:t>
                      </a:r>
                    </a:p>
                    <a:p>
                      <a:pPr algn="l" rtl="0"/>
                      <a:r>
                        <a:rPr lang="en-US" sz="1600" dirty="0">
                          <a:solidFill>
                            <a:schemeClr val="bg1"/>
                          </a:solidFill>
                        </a:rPr>
                        <a:t>- Normal iron and </a:t>
                      </a:r>
                      <a:r>
                        <a:rPr lang="en-US" sz="1600" dirty="0" err="1">
                          <a:solidFill>
                            <a:schemeClr val="bg1"/>
                          </a:solidFill>
                        </a:rPr>
                        <a:t>ferritin</a:t>
                      </a:r>
                      <a:r>
                        <a:rPr lang="en-US" sz="1600" dirty="0">
                          <a:solidFill>
                            <a:schemeClr val="bg1"/>
                          </a:solidFill>
                        </a:rPr>
                        <a:t> levels.</a:t>
                      </a:r>
                    </a:p>
                    <a:p>
                      <a:pPr algn="l" rtl="0"/>
                      <a:r>
                        <a:rPr lang="en-US" sz="1600" dirty="0">
                          <a:solidFill>
                            <a:schemeClr val="bg1"/>
                          </a:solidFill>
                        </a:rPr>
                        <a:t>- No</a:t>
                      </a:r>
                      <a:r>
                        <a:rPr lang="en-US" sz="1600" baseline="0" dirty="0">
                          <a:solidFill>
                            <a:schemeClr val="bg1"/>
                          </a:solidFill>
                        </a:rPr>
                        <a:t> active hepatitis A, B, C.</a:t>
                      </a:r>
                      <a:endParaRPr lang="ar-EG" sz="1600" dirty="0">
                        <a:solidFill>
                          <a:schemeClr val="bg1"/>
                        </a:solidFill>
                      </a:endParaRPr>
                    </a:p>
                  </a:txBody>
                  <a:tcPr/>
                </a:tc>
                <a:tc>
                  <a:txBody>
                    <a:bodyPr/>
                    <a:lstStyle/>
                    <a:p>
                      <a:pPr algn="l" rtl="0"/>
                      <a:r>
                        <a:rPr lang="en-US" sz="1600" b="1" dirty="0">
                          <a:solidFill>
                            <a:schemeClr val="bg1"/>
                          </a:solidFill>
                        </a:rPr>
                        <a:t>Exclusion of risk factors of other diseases</a:t>
                      </a:r>
                      <a:endParaRPr lang="ar-EG" sz="1600" b="1" dirty="0">
                        <a:solidFill>
                          <a:schemeClr val="bg1"/>
                        </a:solidFill>
                      </a:endParaRPr>
                    </a:p>
                  </a:txBody>
                  <a:tcPr/>
                </a:tc>
                <a:extLst>
                  <a:ext uri="{0D108BD9-81ED-4DB2-BD59-A6C34878D82A}">
                    <a16:rowId xmlns:a16="http://schemas.microsoft.com/office/drawing/2014/main" val="10001"/>
                  </a:ext>
                </a:extLst>
              </a:tr>
              <a:tr h="577047">
                <a:tc>
                  <a:txBody>
                    <a:bodyPr/>
                    <a:lstStyle/>
                    <a:p>
                      <a:pPr algn="l" rtl="0"/>
                      <a:r>
                        <a:rPr lang="en-US" sz="1600" dirty="0">
                          <a:solidFill>
                            <a:schemeClr val="bg1"/>
                          </a:solidFill>
                        </a:rPr>
                        <a:t>- Serum AST/ALT elevation.</a:t>
                      </a:r>
                    </a:p>
                    <a:p>
                      <a:pPr algn="l" rtl="0"/>
                      <a:r>
                        <a:rPr lang="en-US" sz="1600" dirty="0">
                          <a:solidFill>
                            <a:schemeClr val="bg1"/>
                          </a:solidFill>
                        </a:rPr>
                        <a:t>- Minimal mild </a:t>
                      </a:r>
                      <a:r>
                        <a:rPr lang="en-US" sz="1600" dirty="0" err="1">
                          <a:solidFill>
                            <a:schemeClr val="bg1"/>
                          </a:solidFill>
                        </a:rPr>
                        <a:t>cholestatic</a:t>
                      </a:r>
                      <a:r>
                        <a:rPr lang="en-US" sz="1600" baseline="0" dirty="0">
                          <a:solidFill>
                            <a:schemeClr val="bg1"/>
                          </a:solidFill>
                        </a:rPr>
                        <a:t> changes.</a:t>
                      </a:r>
                      <a:endParaRPr lang="ar-EG" sz="1600" dirty="0">
                        <a:solidFill>
                          <a:schemeClr val="bg1"/>
                        </a:solidFill>
                      </a:endParaRPr>
                    </a:p>
                  </a:txBody>
                  <a:tcPr/>
                </a:tc>
                <a:tc>
                  <a:txBody>
                    <a:bodyPr/>
                    <a:lstStyle/>
                    <a:p>
                      <a:pPr algn="l" rtl="0"/>
                      <a:r>
                        <a:rPr lang="en-US" sz="1600" dirty="0">
                          <a:solidFill>
                            <a:schemeClr val="bg1"/>
                          </a:solidFill>
                        </a:rPr>
                        <a:t>- Serum AST/ALT elevation.</a:t>
                      </a:r>
                    </a:p>
                    <a:p>
                      <a:pPr algn="l" rtl="0"/>
                      <a:r>
                        <a:rPr lang="en-US" sz="1600" dirty="0">
                          <a:solidFill>
                            <a:schemeClr val="bg1"/>
                          </a:solidFill>
                        </a:rPr>
                        <a:t>- Minimal mild </a:t>
                      </a:r>
                      <a:r>
                        <a:rPr lang="en-US" sz="1600" dirty="0" err="1">
                          <a:solidFill>
                            <a:schemeClr val="bg1"/>
                          </a:solidFill>
                        </a:rPr>
                        <a:t>cholestatic</a:t>
                      </a:r>
                      <a:r>
                        <a:rPr lang="en-US" sz="1600" baseline="0" dirty="0">
                          <a:solidFill>
                            <a:schemeClr val="bg1"/>
                          </a:solidFill>
                        </a:rPr>
                        <a:t> changes.</a:t>
                      </a:r>
                      <a:endParaRPr lang="ar-EG" sz="1600" dirty="0">
                        <a:solidFill>
                          <a:schemeClr val="bg1"/>
                        </a:solidFill>
                      </a:endParaRPr>
                    </a:p>
                  </a:txBody>
                  <a:tcPr/>
                </a:tc>
                <a:tc>
                  <a:txBody>
                    <a:bodyPr/>
                    <a:lstStyle/>
                    <a:p>
                      <a:pPr algn="l" rtl="0"/>
                      <a:r>
                        <a:rPr lang="en-US" sz="1600" b="1" dirty="0">
                          <a:solidFill>
                            <a:schemeClr val="bg1"/>
                          </a:solidFill>
                        </a:rPr>
                        <a:t>Inflammatory indices</a:t>
                      </a:r>
                      <a:endParaRPr lang="ar-EG" sz="1600" b="1" dirty="0">
                        <a:solidFill>
                          <a:schemeClr val="bg1"/>
                        </a:solidFill>
                      </a:endParaRPr>
                    </a:p>
                  </a:txBody>
                  <a:tcPr/>
                </a:tc>
                <a:extLst>
                  <a:ext uri="{0D108BD9-81ED-4DB2-BD59-A6C34878D82A}">
                    <a16:rowId xmlns:a16="http://schemas.microsoft.com/office/drawing/2014/main" val="10002"/>
                  </a:ext>
                </a:extLst>
              </a:tr>
              <a:tr h="6170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 ANA, SMA or LKM1 &gt;1:40 in adults; other autoantibodies.</a:t>
                      </a:r>
                      <a:endParaRPr lang="ar-EG" sz="1600" dirty="0">
                        <a:solidFill>
                          <a:schemeClr val="bg1"/>
                        </a:solidFill>
                      </a:endParaRPr>
                    </a:p>
                  </a:txBody>
                  <a:tcPr/>
                </a:tc>
                <a:tc>
                  <a:txBody>
                    <a:bodyPr/>
                    <a:lstStyle/>
                    <a:p>
                      <a:pPr algn="l" rtl="0"/>
                      <a:r>
                        <a:rPr lang="en-US" sz="1600" dirty="0">
                          <a:solidFill>
                            <a:schemeClr val="bg1"/>
                          </a:solidFill>
                        </a:rPr>
                        <a:t>- ANA, SMA or LKM1 &gt;1:80 in adults &amp; &gt;1:20 in children; no AMA.</a:t>
                      </a:r>
                      <a:endParaRPr lang="ar-EG" sz="1600" dirty="0">
                        <a:solidFill>
                          <a:schemeClr val="bg1"/>
                        </a:solidFill>
                      </a:endParaRPr>
                    </a:p>
                  </a:txBody>
                  <a:tcPr/>
                </a:tc>
                <a:tc>
                  <a:txBody>
                    <a:bodyPr/>
                    <a:lstStyle/>
                    <a:p>
                      <a:pPr algn="l" rtl="0"/>
                      <a:r>
                        <a:rPr lang="en-US" sz="1600" b="1" dirty="0">
                          <a:solidFill>
                            <a:schemeClr val="bg1"/>
                          </a:solidFill>
                        </a:rPr>
                        <a:t>Autoantibodies</a:t>
                      </a:r>
                      <a:endParaRPr lang="ar-EG" sz="1600" b="1" dirty="0">
                        <a:solidFill>
                          <a:schemeClr val="bg1"/>
                        </a:solidFill>
                      </a:endParaRPr>
                    </a:p>
                  </a:txBody>
                  <a:tcPr/>
                </a:tc>
                <a:extLst>
                  <a:ext uri="{0D108BD9-81ED-4DB2-BD59-A6C34878D82A}">
                    <a16:rowId xmlns:a16="http://schemas.microsoft.com/office/drawing/2014/main" val="10003"/>
                  </a:ext>
                </a:extLst>
              </a:tr>
              <a:tr h="577047">
                <a:tc>
                  <a:txBody>
                    <a:bodyPr/>
                    <a:lstStyle/>
                    <a:p>
                      <a:pPr algn="l" rtl="0"/>
                      <a:r>
                        <a:rPr lang="en-US" sz="1600" dirty="0">
                          <a:solidFill>
                            <a:schemeClr val="bg1"/>
                          </a:solidFill>
                        </a:rPr>
                        <a:t>- </a:t>
                      </a:r>
                      <a:r>
                        <a:rPr lang="en-US" sz="1600" dirty="0" err="1">
                          <a:solidFill>
                            <a:schemeClr val="bg1"/>
                          </a:solidFill>
                        </a:rPr>
                        <a:t>Hypergammaglobulinaemia</a:t>
                      </a:r>
                      <a:r>
                        <a:rPr lang="en-US" sz="1600" dirty="0">
                          <a:solidFill>
                            <a:schemeClr val="bg1"/>
                          </a:solidFill>
                        </a:rPr>
                        <a:t> of any degree.</a:t>
                      </a:r>
                      <a:endParaRPr lang="ar-EG" sz="16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 Globulin, </a:t>
                      </a:r>
                      <a:r>
                        <a:rPr lang="en-US" sz="1600" kern="1200" baseline="0" dirty="0">
                          <a:solidFill>
                            <a:schemeClr val="bg1"/>
                          </a:solidFill>
                          <a:latin typeface="Symbol" pitchFamily="18" charset="2"/>
                        </a:rPr>
                        <a:t>g</a:t>
                      </a:r>
                      <a:r>
                        <a:rPr lang="en-US" sz="1600" kern="1200" baseline="0" dirty="0">
                          <a:solidFill>
                            <a:schemeClr val="bg1"/>
                          </a:solidFill>
                          <a:latin typeface="+mn-lt"/>
                        </a:rPr>
                        <a:t>- globulin or </a:t>
                      </a:r>
                      <a:r>
                        <a:rPr lang="en-US" sz="1600" kern="1200" baseline="0" dirty="0" err="1">
                          <a:solidFill>
                            <a:schemeClr val="bg1"/>
                          </a:solidFill>
                          <a:latin typeface="+mn-lt"/>
                        </a:rPr>
                        <a:t>IgG</a:t>
                      </a:r>
                      <a:r>
                        <a:rPr lang="en-US" sz="1600" kern="1200" baseline="0" dirty="0">
                          <a:solidFill>
                            <a:schemeClr val="bg1"/>
                          </a:solidFill>
                          <a:latin typeface="+mn-lt"/>
                        </a:rPr>
                        <a:t> level &gt; 1.5 times normal.</a:t>
                      </a:r>
                      <a:endParaRPr lang="ar-EG" sz="1600" dirty="0">
                        <a:solidFill>
                          <a:schemeClr val="bg1"/>
                        </a:solidFill>
                      </a:endParaRPr>
                    </a:p>
                  </a:txBody>
                  <a:tcPr/>
                </a:tc>
                <a:tc>
                  <a:txBody>
                    <a:bodyPr/>
                    <a:lstStyle/>
                    <a:p>
                      <a:pPr algn="l" rtl="0"/>
                      <a:r>
                        <a:rPr lang="en-US" sz="1600" b="1" dirty="0" err="1">
                          <a:solidFill>
                            <a:schemeClr val="bg1"/>
                          </a:solidFill>
                        </a:rPr>
                        <a:t>Immunoglobulins</a:t>
                      </a:r>
                      <a:endParaRPr lang="ar-EG" sz="1600" b="1" dirty="0">
                        <a:solidFill>
                          <a:schemeClr val="bg1"/>
                        </a:solidFill>
                      </a:endParaRPr>
                    </a:p>
                  </a:txBody>
                  <a:tcPr/>
                </a:tc>
                <a:extLst>
                  <a:ext uri="{0D108BD9-81ED-4DB2-BD59-A6C34878D82A}">
                    <a16:rowId xmlns:a16="http://schemas.microsoft.com/office/drawing/2014/main" val="10004"/>
                  </a:ext>
                </a:extLst>
              </a:tr>
              <a:tr h="1305948">
                <a:tc>
                  <a:txBody>
                    <a:bodyPr/>
                    <a:lstStyle/>
                    <a:p>
                      <a:pPr algn="l" rtl="0"/>
                      <a:r>
                        <a:rPr lang="en-US" sz="1600" dirty="0">
                          <a:solidFill>
                            <a:schemeClr val="bg1"/>
                          </a:solidFill>
                        </a:rPr>
                        <a:t>- Interface hepatitis, moderate to severe.</a:t>
                      </a:r>
                    </a:p>
                    <a:p>
                      <a:pPr algn="l" rtl="0"/>
                      <a:r>
                        <a:rPr lang="en-US" sz="1600" dirty="0">
                          <a:solidFill>
                            <a:schemeClr val="bg1"/>
                          </a:solidFill>
                        </a:rPr>
                        <a:t>- No</a:t>
                      </a:r>
                      <a:r>
                        <a:rPr lang="en-US" sz="1600" baseline="0" dirty="0">
                          <a:solidFill>
                            <a:schemeClr val="bg1"/>
                          </a:solidFill>
                        </a:rPr>
                        <a:t> biliary lesions, </a:t>
                      </a:r>
                      <a:r>
                        <a:rPr lang="en-US" sz="1600" baseline="0" dirty="0" err="1">
                          <a:solidFill>
                            <a:schemeClr val="bg1"/>
                          </a:solidFill>
                        </a:rPr>
                        <a:t>granulomas</a:t>
                      </a:r>
                      <a:r>
                        <a:rPr lang="en-US" sz="1600" baseline="0" dirty="0">
                          <a:solidFill>
                            <a:schemeClr val="bg1"/>
                          </a:solidFill>
                        </a:rPr>
                        <a:t> or prominent changes suggestive of another disease.</a:t>
                      </a:r>
                      <a:endParaRPr lang="ar-EG" sz="1600" dirty="0">
                        <a:solidFill>
                          <a:schemeClr val="bg1"/>
                        </a:solidFill>
                      </a:endParaRPr>
                    </a:p>
                  </a:txBody>
                  <a:tcPr/>
                </a:tc>
                <a:tc>
                  <a:txBody>
                    <a:bodyPr/>
                    <a:lstStyle/>
                    <a:p>
                      <a:pPr algn="l" rtl="0"/>
                      <a:r>
                        <a:rPr lang="en-US" sz="1600" dirty="0">
                          <a:solidFill>
                            <a:schemeClr val="bg1"/>
                          </a:solidFill>
                        </a:rPr>
                        <a:t>- Interface hepatitis, moderate to severe.</a:t>
                      </a:r>
                    </a:p>
                    <a:p>
                      <a:pPr algn="l" rtl="0"/>
                      <a:r>
                        <a:rPr lang="en-US" sz="1600" dirty="0">
                          <a:solidFill>
                            <a:schemeClr val="bg1"/>
                          </a:solidFill>
                        </a:rPr>
                        <a:t>- No</a:t>
                      </a:r>
                      <a:r>
                        <a:rPr lang="en-US" sz="1600" baseline="0" dirty="0">
                          <a:solidFill>
                            <a:schemeClr val="bg1"/>
                          </a:solidFill>
                        </a:rPr>
                        <a:t> biliary lesions, granulomas or prominent changes suggestive of another disease.</a:t>
                      </a:r>
                      <a:endParaRPr lang="ar-EG" sz="1600" dirty="0">
                        <a:solidFill>
                          <a:schemeClr val="bg1"/>
                        </a:solidFill>
                      </a:endParaRPr>
                    </a:p>
                  </a:txBody>
                  <a:tcPr/>
                </a:tc>
                <a:tc>
                  <a:txBody>
                    <a:bodyPr/>
                    <a:lstStyle/>
                    <a:p>
                      <a:pPr algn="l" rtl="0"/>
                      <a:r>
                        <a:rPr lang="en-US" sz="1600" b="1" dirty="0" err="1">
                          <a:solidFill>
                            <a:schemeClr val="bg1"/>
                          </a:solidFill>
                        </a:rPr>
                        <a:t>Histologic</a:t>
                      </a:r>
                      <a:r>
                        <a:rPr lang="en-US" sz="1600" b="1" dirty="0">
                          <a:solidFill>
                            <a:schemeClr val="bg1"/>
                          </a:solidFill>
                        </a:rPr>
                        <a:t> findings</a:t>
                      </a:r>
                      <a:endParaRPr lang="ar-EG" sz="1600" b="1" dirty="0">
                        <a:solidFill>
                          <a:schemeClr val="bg1"/>
                        </a:solidFill>
                      </a:endParaRP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555641"/>
          </a:xfrm>
          <a:prstGeom prst="rect">
            <a:avLst/>
          </a:prstGeom>
          <a:noFill/>
        </p:spPr>
        <p:txBody>
          <a:bodyPr wrap="square" rtlCol="1">
            <a:spAutoFit/>
          </a:bodyPr>
          <a:lstStyle/>
          <a:p>
            <a:pPr algn="just">
              <a:buFontTx/>
              <a:buChar char="-"/>
            </a:pPr>
            <a:r>
              <a:rPr lang="en-US" sz="3200" dirty="0"/>
              <a:t> The clinical criteria for the diagnosis are sufficient to make or exclude definite or probable AIH in the majority of patients.</a:t>
            </a:r>
          </a:p>
          <a:p>
            <a:pPr algn="just">
              <a:buFontTx/>
              <a:buChar char="-"/>
            </a:pPr>
            <a:endParaRPr lang="en-US" sz="3200" dirty="0"/>
          </a:p>
          <a:p>
            <a:pPr algn="just">
              <a:buFontTx/>
              <a:buChar char="-"/>
            </a:pPr>
            <a:r>
              <a:rPr lang="en-US" sz="3200" dirty="0"/>
              <a:t> Two scoring systems were developed for the diagnosis of  difficult challenging cases:</a:t>
            </a:r>
          </a:p>
          <a:p>
            <a:pPr algn="just">
              <a:buFontTx/>
              <a:buChar char="-"/>
            </a:pPr>
            <a:endParaRPr lang="en-US" sz="2400" dirty="0">
              <a:solidFill>
                <a:schemeClr val="bg1"/>
              </a:solidFill>
              <a:latin typeface="+mn-lt"/>
              <a:cs typeface="Times New Roman" pitchFamily="18" charset="0"/>
            </a:endParaRPr>
          </a:p>
          <a:p>
            <a:pPr lvl="1" algn="just">
              <a:buFontTx/>
              <a:buChar char="-"/>
            </a:pPr>
            <a:r>
              <a:rPr lang="en-US" sz="2800" dirty="0">
                <a:solidFill>
                  <a:srgbClr val="FFFF00"/>
                </a:solidFill>
                <a:latin typeface="+mn-lt"/>
                <a:cs typeface="Times New Roman" pitchFamily="18" charset="0"/>
              </a:rPr>
              <a:t> The revised original scoring system of the IAIHG (1999)</a:t>
            </a:r>
            <a:r>
              <a:rPr lang="en-US" sz="2800" dirty="0"/>
              <a:t>, which is most useful in patients with few or atypical symptoms.</a:t>
            </a:r>
          </a:p>
          <a:p>
            <a:pPr lvl="1" algn="just">
              <a:buFontTx/>
              <a:buChar char="-"/>
            </a:pPr>
            <a:endParaRPr lang="en-US" sz="2800" dirty="0">
              <a:solidFill>
                <a:schemeClr val="bg1"/>
              </a:solidFill>
              <a:latin typeface="+mn-lt"/>
              <a:cs typeface="Times New Roman" pitchFamily="18" charset="0"/>
            </a:endParaRPr>
          </a:p>
          <a:p>
            <a:pPr lvl="1" algn="just">
              <a:buFontTx/>
              <a:buChar char="-"/>
            </a:pPr>
            <a:r>
              <a:rPr lang="en-US" sz="2800" dirty="0">
                <a:solidFill>
                  <a:srgbClr val="FFFF00"/>
                </a:solidFill>
                <a:latin typeface="+mn-lt"/>
                <a:cs typeface="Times New Roman" pitchFamily="18" charset="0"/>
              </a:rPr>
              <a:t> The simplified scoring system of the IAIHG (2008)</a:t>
            </a:r>
            <a:r>
              <a:rPr lang="en-US" sz="2800" dirty="0"/>
              <a:t>, which is most useful in patients with other diseases and concurrent autoimmune features.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33839"/>
            <a:ext cx="8686800" cy="4031873"/>
          </a:xfrm>
          <a:prstGeom prst="rect">
            <a:avLst/>
          </a:prstGeom>
          <a:noFill/>
        </p:spPr>
        <p:txBody>
          <a:bodyPr wrap="square" rtlCol="1">
            <a:spAutoFit/>
          </a:bodyPr>
          <a:lstStyle/>
          <a:p>
            <a:r>
              <a:rPr lang="en-US" sz="3200" dirty="0"/>
              <a:t> esophageal </a:t>
            </a:r>
            <a:r>
              <a:rPr lang="en-US" sz="3200" dirty="0" err="1"/>
              <a:t>varices</a:t>
            </a:r>
            <a:r>
              <a:rPr lang="en-US" sz="3200" dirty="0"/>
              <a:t> (54%) and subsequent hemorrhage (20%).</a:t>
            </a:r>
          </a:p>
          <a:p>
            <a:endParaRPr lang="en-US" sz="3200" dirty="0"/>
          </a:p>
          <a:p>
            <a:r>
              <a:rPr lang="en-US" sz="3200" dirty="0"/>
              <a:t>- An acute onset of illness is common in as many as 40% of patients, and an acute severe presentation, characterized by hepatic encephalopathy within 8 weeks of clinical symptoms, is sometimes seen.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529" t="1312" r="3878" b="1530"/>
          <a:stretch>
            <a:fillRect/>
          </a:stretch>
        </p:blipFill>
        <p:spPr bwMode="auto">
          <a:xfrm>
            <a:off x="76200" y="14045"/>
            <a:ext cx="2819400" cy="6843955"/>
          </a:xfrm>
          <a:prstGeom prst="rect">
            <a:avLst/>
          </a:prstGeom>
          <a:noFill/>
          <a:ln w="9525">
            <a:noFill/>
            <a:miter lim="800000"/>
            <a:headEnd/>
            <a:tailEnd/>
          </a:ln>
          <a:effectLst/>
        </p:spPr>
      </p:pic>
      <p:sp>
        <p:nvSpPr>
          <p:cNvPr id="3" name="Rectangle 2"/>
          <p:cNvSpPr/>
          <p:nvPr/>
        </p:nvSpPr>
        <p:spPr>
          <a:xfrm>
            <a:off x="2971800" y="5943600"/>
            <a:ext cx="5715000" cy="830997"/>
          </a:xfrm>
          <a:prstGeom prst="rect">
            <a:avLst/>
          </a:prstGeom>
        </p:spPr>
        <p:txBody>
          <a:bodyPr wrap="square">
            <a:spAutoFit/>
          </a:bodyPr>
          <a:lstStyle/>
          <a:p>
            <a:r>
              <a:rPr lang="en-US" sz="2400" b="1" dirty="0">
                <a:solidFill>
                  <a:srgbClr val="FFFF00"/>
                </a:solidFill>
                <a:latin typeface="+mj-lt"/>
                <a:cs typeface="Times New Roman" pitchFamily="18" charset="0"/>
              </a:rPr>
              <a:t>The revised original scoring system of the IAIHG (1999)</a:t>
            </a:r>
            <a:endParaRPr lang="ar-EG" sz="2400" b="1" dirty="0">
              <a:latin typeface="+mj-lt"/>
            </a:endParaRPr>
          </a:p>
        </p:txBody>
      </p:sp>
      <p:sp>
        <p:nvSpPr>
          <p:cNvPr id="5" name="Rectangle 4"/>
          <p:cNvSpPr/>
          <p:nvPr/>
        </p:nvSpPr>
        <p:spPr>
          <a:xfrm>
            <a:off x="4283968" y="4758243"/>
            <a:ext cx="4495800" cy="830997"/>
          </a:xfrm>
          <a:prstGeom prst="rect">
            <a:avLst/>
          </a:prstGeom>
        </p:spPr>
        <p:txBody>
          <a:bodyPr wrap="square">
            <a:spAutoFit/>
          </a:bodyPr>
          <a:lstStyle/>
          <a:p>
            <a:r>
              <a:rPr lang="en-US" sz="2400" b="1" dirty="0">
                <a:solidFill>
                  <a:srgbClr val="FFFF00"/>
                </a:solidFill>
                <a:latin typeface="+mj-lt"/>
                <a:cs typeface="Times New Roman" pitchFamily="18" charset="0"/>
              </a:rPr>
              <a:t>The simplified scoring system of the IAIHG (2008)</a:t>
            </a:r>
            <a:endParaRPr lang="ar-EG" sz="2400" b="1" dirty="0">
              <a:latin typeface="+mj-lt"/>
            </a:endParaRPr>
          </a:p>
        </p:txBody>
      </p:sp>
      <p:sp>
        <p:nvSpPr>
          <p:cNvPr id="7" name="Bent-Up Arrow 6"/>
          <p:cNvSpPr/>
          <p:nvPr/>
        </p:nvSpPr>
        <p:spPr bwMode="auto">
          <a:xfrm rot="16200000">
            <a:off x="3092759" y="5472470"/>
            <a:ext cx="354361" cy="5879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a:ln>
                <a:noFill/>
              </a:ln>
              <a:solidFill>
                <a:schemeClr val="tx1"/>
              </a:solidFill>
              <a:effectLst/>
              <a:latin typeface="Arial" pitchFamily="34" charset="0"/>
              <a:cs typeface="Arial" pitchFamily="34" charset="0"/>
            </a:endParaRPr>
          </a:p>
        </p:txBody>
      </p:sp>
      <p:pic>
        <p:nvPicPr>
          <p:cNvPr id="8" name="Picture 7"/>
          <p:cNvPicPr>
            <a:picLocks noChangeAspect="1" noChangeArrowheads="1"/>
          </p:cNvPicPr>
          <p:nvPr/>
        </p:nvPicPr>
        <p:blipFill rotWithShape="1">
          <a:blip r:embed="rId3" cstate="print"/>
          <a:srcRect t="9730" r="1412" b="11003"/>
          <a:stretch/>
        </p:blipFill>
        <p:spPr bwMode="auto">
          <a:xfrm>
            <a:off x="4283968" y="44624"/>
            <a:ext cx="4800809" cy="468052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539552" y="2564904"/>
            <a:ext cx="8064896" cy="1728192"/>
          </a:xfrm>
          <a:prstGeom prst="roundRect">
            <a:avLst/>
          </a:prstGeom>
          <a:solidFill>
            <a:schemeClr val="accent1">
              <a:lumMod val="5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a:r>
              <a:rPr lang="en-US" sz="4800" b="1" dirty="0">
                <a:solidFill>
                  <a:srgbClr val="FFFF00"/>
                </a:solidFill>
              </a:rPr>
              <a:t>Differential Diagnosis of Autoimmune Hepatitis</a:t>
            </a:r>
            <a:endParaRPr lang="ar-EG" sz="4800" b="1" dirty="0">
              <a:solidFill>
                <a:srgbClr val="FFFF00"/>
              </a:solidFill>
              <a:latin typeface="+mj-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86800" cy="6217087"/>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1) Drug induced liver injury</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Drug related injury can mimic every clinical, biochemical, serological and histological feature of AIH.</a:t>
            </a:r>
          </a:p>
          <a:p>
            <a:pPr algn="just">
              <a:buFontTx/>
              <a:buChar char="-"/>
            </a:pPr>
            <a:endParaRPr lang="en-US" sz="3200" dirty="0"/>
          </a:p>
          <a:p>
            <a:pPr algn="just">
              <a:buFontTx/>
              <a:buChar char="-"/>
            </a:pPr>
            <a:r>
              <a:rPr lang="en-US" sz="3200" dirty="0"/>
              <a:t> Clinically, care must be taken to examine for significant </a:t>
            </a:r>
            <a:r>
              <a:rPr lang="en-US" sz="3200" dirty="0" err="1"/>
              <a:t>lymphadenopathy</a:t>
            </a:r>
            <a:r>
              <a:rPr lang="en-US" sz="3200" dirty="0"/>
              <a:t>, rash or neurological changes.</a:t>
            </a:r>
          </a:p>
          <a:p>
            <a:pPr algn="just">
              <a:buFontTx/>
              <a:buChar char="-"/>
            </a:pPr>
            <a:endParaRPr lang="en-US" sz="3200" dirty="0"/>
          </a:p>
          <a:p>
            <a:pPr algn="just">
              <a:buFontTx/>
              <a:buChar char="-"/>
            </a:pPr>
            <a:r>
              <a:rPr lang="en-US" sz="3200" dirty="0"/>
              <a:t> Peripheral blood eosinophilia may suggest a drug injury; the so called DRESS syndrome includes a hepatitis in half of these cases.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617196"/>
          </a:xfrm>
          <a:prstGeom prst="rect">
            <a:avLst/>
          </a:prstGeom>
          <a:noFill/>
        </p:spPr>
        <p:txBody>
          <a:bodyPr wrap="square" rtlCol="1">
            <a:spAutoFit/>
          </a:bodyPr>
          <a:lstStyle/>
          <a:p>
            <a:pPr algn="just">
              <a:buFontTx/>
              <a:buChar char="-"/>
            </a:pPr>
            <a:r>
              <a:rPr lang="en-US" sz="3200" dirty="0"/>
              <a:t> Drugs implicated in precipitating an autoimmune like hepatitis are:</a:t>
            </a:r>
          </a:p>
          <a:p>
            <a:pPr algn="just"/>
            <a:endParaRPr lang="en-US" sz="2400" dirty="0"/>
          </a:p>
          <a:p>
            <a:pPr marL="274638" lvl="1" indent="-274638" algn="just">
              <a:buFontTx/>
              <a:buChar char="-"/>
            </a:pPr>
            <a:r>
              <a:rPr lang="en-US" sz="2800" dirty="0"/>
              <a:t>Minocycline</a:t>
            </a:r>
          </a:p>
          <a:p>
            <a:pPr marL="274638" lvl="1" indent="-274638" algn="just">
              <a:buFontTx/>
              <a:buChar char="-"/>
            </a:pPr>
            <a:r>
              <a:rPr lang="en-US" sz="2800" dirty="0" err="1"/>
              <a:t>Nitrofurantoin</a:t>
            </a:r>
            <a:endParaRPr lang="en-US" sz="2800" dirty="0"/>
          </a:p>
          <a:p>
            <a:pPr marL="274638" lvl="1" indent="-274638" algn="just">
              <a:buFontTx/>
              <a:buChar char="-"/>
            </a:pPr>
            <a:r>
              <a:rPr lang="en-US" sz="2800" dirty="0"/>
              <a:t>Statins</a:t>
            </a:r>
          </a:p>
          <a:p>
            <a:pPr marL="274638" lvl="1" indent="-274638" algn="just">
              <a:buFontTx/>
              <a:buChar char="-"/>
            </a:pPr>
            <a:r>
              <a:rPr lang="en-US" sz="2800" dirty="0"/>
              <a:t>Anti-TNF agents</a:t>
            </a:r>
          </a:p>
          <a:p>
            <a:pPr marL="274638" lvl="1" indent="-274638" algn="just">
              <a:buFontTx/>
              <a:buChar char="-"/>
            </a:pPr>
            <a:r>
              <a:rPr lang="en-US" sz="2800" dirty="0"/>
              <a:t>IFN-</a:t>
            </a:r>
            <a:r>
              <a:rPr lang="el-GR" sz="2800" dirty="0"/>
              <a:t>α</a:t>
            </a:r>
            <a:endParaRPr lang="en-US" sz="2800" dirty="0"/>
          </a:p>
          <a:p>
            <a:pPr marL="274638" lvl="1" indent="-274638" algn="just">
              <a:buFontTx/>
              <a:buChar char="-"/>
            </a:pPr>
            <a:r>
              <a:rPr lang="en-US" sz="2800" dirty="0" err="1"/>
              <a:t>Indometacin</a:t>
            </a:r>
            <a:endParaRPr lang="en-US" sz="2800" dirty="0"/>
          </a:p>
          <a:p>
            <a:pPr marL="274638" lvl="1" indent="-274638" algn="just">
              <a:buFontTx/>
              <a:buChar char="-"/>
            </a:pPr>
            <a:r>
              <a:rPr lang="en-US" sz="2800" dirty="0" err="1"/>
              <a:t>Ramipril</a:t>
            </a:r>
            <a:endParaRPr lang="en-US" sz="2800" dirty="0"/>
          </a:p>
          <a:p>
            <a:pPr marL="274638" lvl="1" indent="-274638" algn="just">
              <a:buFontTx/>
              <a:buChar char="-"/>
            </a:pPr>
            <a:r>
              <a:rPr lang="en-US" sz="2800" dirty="0" err="1"/>
              <a:t>Terbinafine</a:t>
            </a:r>
            <a:endParaRPr lang="en-US" sz="2800" dirty="0"/>
          </a:p>
          <a:p>
            <a:pPr marL="274638" lvl="1" indent="-274638" algn="just">
              <a:buFontTx/>
              <a:buChar char="-"/>
            </a:pPr>
            <a:r>
              <a:rPr lang="en-US" sz="2800" dirty="0" err="1"/>
              <a:t>Orlistat</a:t>
            </a:r>
            <a:endParaRPr lang="en-US" sz="2800" dirty="0"/>
          </a:p>
          <a:p>
            <a:pPr marL="274638" lvl="1" indent="-274638" algn="just">
              <a:buFontTx/>
              <a:buChar char="-"/>
            </a:pPr>
            <a:r>
              <a:rPr lang="en-US" sz="2800" dirty="0" err="1"/>
              <a:t>Dihydralazine</a:t>
            </a:r>
            <a:endParaRPr lang="en-US" sz="2800" dirty="0"/>
          </a:p>
          <a:p>
            <a:pPr marL="274638" lvl="1" indent="-274638" algn="just">
              <a:buFontTx/>
              <a:buChar char="-"/>
            </a:pPr>
            <a:r>
              <a:rPr lang="en-US" sz="2800" dirty="0"/>
              <a:t>Methyldopa</a:t>
            </a:r>
          </a:p>
          <a:p>
            <a:pPr marL="274638" lvl="1" indent="-274638" algn="just">
              <a:buFontTx/>
              <a:buChar char="-"/>
            </a:pPr>
            <a:r>
              <a:rPr lang="en-US" sz="2800" dirty="0"/>
              <a:t>Halothane</a:t>
            </a:r>
          </a:p>
        </p:txBody>
      </p:sp>
      <p:sp>
        <p:nvSpPr>
          <p:cNvPr id="3" name="TextBox 2"/>
          <p:cNvSpPr txBox="1"/>
          <p:nvPr/>
        </p:nvSpPr>
        <p:spPr>
          <a:xfrm>
            <a:off x="5148064" y="1484784"/>
            <a:ext cx="2808312" cy="954107"/>
          </a:xfrm>
          <a:prstGeom prst="rect">
            <a:avLst/>
          </a:prstGeom>
          <a:noFill/>
        </p:spPr>
        <p:txBody>
          <a:bodyPr wrap="square" rtlCol="0">
            <a:spAutoFit/>
          </a:bodyPr>
          <a:lstStyle/>
          <a:p>
            <a:pPr marL="274638" indent="-274638">
              <a:buFontTx/>
              <a:buChar char="-"/>
            </a:pPr>
            <a:r>
              <a:rPr lang="en-US" sz="2800" dirty="0" err="1"/>
              <a:t>Diclofenac</a:t>
            </a:r>
            <a:endParaRPr lang="en-US" sz="2800" dirty="0"/>
          </a:p>
          <a:p>
            <a:pPr marL="274638" indent="-274638">
              <a:buFontTx/>
              <a:buChar char="-"/>
            </a:pPr>
            <a:r>
              <a:rPr lang="en-US" sz="2800" dirty="0" err="1"/>
              <a:t>Fenofibrate</a:t>
            </a:r>
            <a:endParaRPr lang="en-US" sz="28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709529"/>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2) Viral hepatitis</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Including:</a:t>
            </a:r>
          </a:p>
          <a:p>
            <a:pPr algn="just"/>
            <a:endParaRPr lang="en-US" sz="1400" dirty="0"/>
          </a:p>
          <a:p>
            <a:pPr marL="274638" lvl="1" algn="just">
              <a:buFontTx/>
              <a:buChar char="-"/>
            </a:pPr>
            <a:r>
              <a:rPr lang="en-US" sz="2800" dirty="0"/>
              <a:t> HAV</a:t>
            </a:r>
          </a:p>
          <a:p>
            <a:pPr marL="274638" lvl="1" algn="just"/>
            <a:endParaRPr lang="en-US" sz="1400" dirty="0"/>
          </a:p>
          <a:p>
            <a:pPr marL="274638" lvl="1" algn="just">
              <a:buFontTx/>
              <a:buChar char="-"/>
            </a:pPr>
            <a:r>
              <a:rPr lang="en-US" sz="2800" dirty="0"/>
              <a:t> HBV</a:t>
            </a:r>
          </a:p>
          <a:p>
            <a:pPr marL="274638" lvl="1" algn="just"/>
            <a:endParaRPr lang="en-US" sz="1400" dirty="0"/>
          </a:p>
          <a:p>
            <a:pPr marL="274638" lvl="1" algn="just">
              <a:buFontTx/>
              <a:buChar char="-"/>
            </a:pPr>
            <a:r>
              <a:rPr lang="en-US" sz="2800" dirty="0"/>
              <a:t> HCV</a:t>
            </a:r>
          </a:p>
          <a:p>
            <a:pPr marL="274638" lvl="1" algn="just"/>
            <a:endParaRPr lang="en-US" sz="1400" dirty="0"/>
          </a:p>
          <a:p>
            <a:pPr marL="274638" lvl="1" algn="just">
              <a:buFontTx/>
              <a:buChar char="-"/>
            </a:pPr>
            <a:r>
              <a:rPr lang="en-US" sz="2800" dirty="0"/>
              <a:t> HDV</a:t>
            </a:r>
          </a:p>
          <a:p>
            <a:pPr marL="274638" lvl="1" algn="just"/>
            <a:endParaRPr lang="en-US" sz="1400" dirty="0"/>
          </a:p>
          <a:p>
            <a:pPr marL="274638" lvl="1" algn="just">
              <a:buFontTx/>
              <a:buChar char="-"/>
            </a:pPr>
            <a:r>
              <a:rPr lang="en-US" sz="2800" dirty="0"/>
              <a:t> HEV</a:t>
            </a:r>
          </a:p>
          <a:p>
            <a:pPr marL="274638" lvl="1" algn="just"/>
            <a:endParaRPr lang="en-US" sz="1400" dirty="0"/>
          </a:p>
          <a:p>
            <a:pPr marL="274638" lvl="1" algn="just">
              <a:buFontTx/>
              <a:buChar char="-"/>
            </a:pPr>
            <a:r>
              <a:rPr lang="en-US" sz="2800" dirty="0"/>
              <a:t> EBV</a:t>
            </a:r>
          </a:p>
          <a:p>
            <a:pPr marL="274638" lvl="1" algn="just"/>
            <a:endParaRPr lang="en-US" sz="1400" dirty="0"/>
          </a:p>
          <a:p>
            <a:pPr marL="274638" lvl="1" algn="just">
              <a:buFontTx/>
              <a:buChar char="-"/>
            </a:pPr>
            <a:r>
              <a:rPr lang="en-US" sz="2800" dirty="0"/>
              <a:t> Adenovirus</a:t>
            </a:r>
          </a:p>
          <a:p>
            <a:pPr marL="274638" lvl="1" algn="just"/>
            <a:endParaRPr lang="en-US" sz="1400" dirty="0"/>
          </a:p>
          <a:p>
            <a:pPr marL="274638" lvl="1" algn="just">
              <a:buFontTx/>
              <a:buChar char="-"/>
            </a:pPr>
            <a:r>
              <a:rPr lang="en-US" sz="2800" dirty="0"/>
              <a:t> Parvovirus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217087"/>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3) Wilson’s disease</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With an acute presentation of Wilson’s disease all the features of AIH, including raised globulins, SMA and an active histological </a:t>
            </a:r>
            <a:r>
              <a:rPr lang="en-US" sz="3200" dirty="0" err="1"/>
              <a:t>hepatitis,may</a:t>
            </a:r>
            <a:r>
              <a:rPr lang="en-US" sz="3200" dirty="0"/>
              <a:t> be observed.</a:t>
            </a:r>
          </a:p>
          <a:p>
            <a:pPr algn="just">
              <a:buFontTx/>
              <a:buChar char="-"/>
            </a:pPr>
            <a:endParaRPr lang="en-US" sz="3200" dirty="0"/>
          </a:p>
          <a:p>
            <a:pPr algn="just">
              <a:buFontTx/>
              <a:buChar char="-"/>
            </a:pPr>
            <a:r>
              <a:rPr lang="en-US" sz="3200" dirty="0"/>
              <a:t> Careful interpretation of urine copper excretion and liver copper estimation are most valuable.</a:t>
            </a:r>
          </a:p>
          <a:p>
            <a:pPr algn="just">
              <a:buFontTx/>
              <a:buChar char="-"/>
            </a:pPr>
            <a:endParaRPr lang="en-US" sz="3200" dirty="0"/>
          </a:p>
          <a:p>
            <a:pPr algn="just">
              <a:buFontTx/>
              <a:buChar char="-"/>
            </a:pPr>
            <a:r>
              <a:rPr lang="en-US" sz="3200" dirty="0"/>
              <a:t> Coexistent </a:t>
            </a:r>
            <a:r>
              <a:rPr lang="en-US" sz="3200" dirty="0" err="1"/>
              <a:t>haemolysis</a:t>
            </a:r>
            <a:r>
              <a:rPr lang="en-US" sz="3200" dirty="0"/>
              <a:t> is always a clear sign that Wilson’s disease needs to be excluded.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4247317"/>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4) </a:t>
            </a:r>
            <a:r>
              <a:rPr lang="el-GR" sz="3600" b="1" dirty="0">
                <a:solidFill>
                  <a:srgbClr val="FFFF00"/>
                </a:solidFill>
                <a:latin typeface="+mj-lt"/>
                <a:cs typeface="Times New Roman" pitchFamily="18" charset="0"/>
              </a:rPr>
              <a:t>α</a:t>
            </a:r>
            <a:r>
              <a:rPr lang="en-US" sz="3600" b="1" baseline="-25000" dirty="0">
                <a:solidFill>
                  <a:srgbClr val="FFFF00"/>
                </a:solidFill>
                <a:latin typeface="+mj-lt"/>
                <a:cs typeface="Times New Roman" pitchFamily="18" charset="0"/>
              </a:rPr>
              <a:t>1</a:t>
            </a:r>
            <a:r>
              <a:rPr lang="en-US" sz="3600" b="1" dirty="0">
                <a:solidFill>
                  <a:srgbClr val="FFFF00"/>
                </a:solidFill>
                <a:latin typeface="+mj-lt"/>
                <a:cs typeface="Times New Roman" pitchFamily="18" charset="0"/>
              </a:rPr>
              <a:t>-antitrypsin deficiency</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In children it represents an additional differential diagnosis for AIH.</a:t>
            </a:r>
          </a:p>
          <a:p>
            <a:pPr algn="just">
              <a:buFontTx/>
              <a:buChar char="-"/>
            </a:pPr>
            <a:endParaRPr lang="en-US" sz="3200" dirty="0"/>
          </a:p>
          <a:p>
            <a:pPr algn="just">
              <a:buFontTx/>
              <a:buChar char="-"/>
            </a:pPr>
            <a:r>
              <a:rPr lang="en-US" sz="3200" dirty="0"/>
              <a:t> The combination of serum testing and typical histology (in particular the periportal red hyaline globules seen with PAS stain) should rapidly confirm the diagnosis.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4801314"/>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5) Lupus</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SLE is considered in patients with arthralgias in particular, but the presence of anti-</a:t>
            </a:r>
            <a:r>
              <a:rPr lang="en-US" sz="3200" dirty="0" err="1"/>
              <a:t>dsDNA</a:t>
            </a:r>
            <a:r>
              <a:rPr lang="en-US" sz="3200" dirty="0"/>
              <a:t> is a feature of AIH.</a:t>
            </a:r>
          </a:p>
          <a:p>
            <a:pPr algn="just">
              <a:buFontTx/>
              <a:buChar char="-"/>
            </a:pPr>
            <a:endParaRPr lang="en-US" sz="3200" dirty="0"/>
          </a:p>
          <a:p>
            <a:pPr algn="just">
              <a:buFontTx/>
              <a:buChar char="-"/>
            </a:pPr>
            <a:r>
              <a:rPr lang="en-US" sz="3200" dirty="0"/>
              <a:t> In SLE the commonest reason for elevated liver enzymes is NAFLD.</a:t>
            </a:r>
          </a:p>
          <a:p>
            <a:pPr algn="just">
              <a:buFontTx/>
              <a:buChar char="-"/>
            </a:pPr>
            <a:endParaRPr lang="en-US" sz="3200" dirty="0">
              <a:solidFill>
                <a:schemeClr val="bg1"/>
              </a:solidFill>
              <a:latin typeface="+mn-lt"/>
              <a:cs typeface="Times New Roman" pitchFamily="18" charset="0"/>
            </a:endParaRPr>
          </a:p>
          <a:p>
            <a:pPr marL="533400" indent="-533400" algn="just"/>
            <a:r>
              <a:rPr lang="en-US" sz="3600" b="1" dirty="0">
                <a:solidFill>
                  <a:srgbClr val="FFFF00"/>
                </a:solidFill>
                <a:latin typeface="+mj-lt"/>
                <a:cs typeface="Times New Roman" pitchFamily="18" charset="0"/>
              </a:rPr>
              <a:t>6) Alcohol</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1151620" y="2960948"/>
            <a:ext cx="6840760" cy="936104"/>
          </a:xfrm>
          <a:prstGeom prst="roundRect">
            <a:avLst/>
          </a:prstGeom>
          <a:solidFill>
            <a:schemeClr val="accent1">
              <a:lumMod val="5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a:r>
              <a:rPr lang="en-US" sz="4800" b="1" dirty="0">
                <a:solidFill>
                  <a:srgbClr val="FFFF00"/>
                </a:solidFill>
              </a:rPr>
              <a:t>Diagnostic Difficulties</a:t>
            </a:r>
            <a:endParaRPr lang="ar-EG" sz="4800" b="1" dirty="0">
              <a:solidFill>
                <a:srgbClr val="FFFF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709529"/>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1) Autoantibody-negative patients</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Approximately 10-20% of AIH patients are initially </a:t>
            </a:r>
            <a:r>
              <a:rPr lang="en-US" sz="3200" dirty="0" err="1"/>
              <a:t>seronegative</a:t>
            </a:r>
            <a:r>
              <a:rPr lang="en-US" sz="3200" dirty="0"/>
              <a:t> for the conventional autoantibodies, which may appear after a few weeks or even after immunosuppressive therapy is begun, or remain negative despite repeat testing.</a:t>
            </a:r>
          </a:p>
          <a:p>
            <a:pPr algn="just">
              <a:buFontTx/>
              <a:buChar char="-"/>
            </a:pPr>
            <a:endParaRPr lang="en-US" sz="3200" dirty="0"/>
          </a:p>
          <a:p>
            <a:pPr algn="just">
              <a:buFontTx/>
              <a:buChar char="-"/>
            </a:pPr>
            <a:r>
              <a:rPr lang="en-US" sz="3200" dirty="0"/>
              <a:t> Evaluation for the highly specific anti- SLA/LP antibodies, if available, should be considered.</a:t>
            </a:r>
          </a:p>
          <a:p>
            <a:pPr algn="just">
              <a:buFontTx/>
              <a:buChar char="-"/>
            </a:pPr>
            <a:endParaRPr lang="en-US" sz="3200" dirty="0"/>
          </a:p>
          <a:p>
            <a:pPr algn="just">
              <a:buFontTx/>
              <a:buChar char="-"/>
            </a:pPr>
            <a:r>
              <a:rPr lang="en-US" sz="3200" dirty="0"/>
              <a:t> If patients meet the diagnosis of AIH based on other criteria, they should be considered for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Milestones in the emergence of autoimmune hepatitis as a disease ent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347" y="27199"/>
            <a:ext cx="6841157" cy="67861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http://3.bp.blogspot.com/_UG6evGbWQI4/TKKOGn8QEFI/AAAAAAAAADc/0dZyJhEy0AA/s1600/Dr+Waldenstrom+%281944%29.jpg"/>
          <p:cNvPicPr>
            <a:picLocks noChangeAspect="1" noChangeArrowheads="1"/>
          </p:cNvPicPr>
          <p:nvPr/>
        </p:nvPicPr>
        <p:blipFill>
          <a:blip r:embed="rId4"/>
          <a:srcRect/>
          <a:stretch>
            <a:fillRect/>
          </a:stretch>
        </p:blipFill>
        <p:spPr bwMode="auto">
          <a:xfrm>
            <a:off x="35496" y="44624"/>
            <a:ext cx="1905000" cy="2880320"/>
          </a:xfrm>
          <a:prstGeom prst="rect">
            <a:avLst/>
          </a:prstGeom>
          <a:noFill/>
        </p:spPr>
      </p:pic>
      <p:sp>
        <p:nvSpPr>
          <p:cNvPr id="4" name="Rounded Rectangle 3"/>
          <p:cNvSpPr/>
          <p:nvPr/>
        </p:nvSpPr>
        <p:spPr bwMode="auto">
          <a:xfrm>
            <a:off x="35496" y="2976221"/>
            <a:ext cx="1915685" cy="66880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effectLst>
                  <a:outerShdw blurRad="38100" dist="38100" dir="2700000" algn="tl">
                    <a:srgbClr val="000000">
                      <a:alpha val="43137"/>
                    </a:srgbClr>
                  </a:outerShdw>
                </a:effectLst>
                <a:latin typeface="+mj-lt"/>
              </a:rPr>
              <a:t>Prof. </a:t>
            </a:r>
            <a:r>
              <a:rPr lang="en-US" sz="2000" b="1" dirty="0" err="1">
                <a:effectLst>
                  <a:outerShdw blurRad="38100" dist="38100" dir="2700000" algn="tl">
                    <a:srgbClr val="000000">
                      <a:alpha val="43137"/>
                    </a:srgbClr>
                  </a:outerShdw>
                </a:effectLst>
                <a:latin typeface="+mj-lt"/>
              </a:rPr>
              <a:t>Waldenström</a:t>
            </a:r>
            <a:endParaRPr kumimoji="0" lang="en-US" sz="2000" b="1" i="0" u="none" strike="noStrike" cap="none" normalizeH="0" baseline="0" dirty="0">
              <a:ln>
                <a:noFill/>
              </a:ln>
              <a:effectLst>
                <a:outerShdw blurRad="38100" dist="38100" dir="2700000" algn="tl">
                  <a:srgbClr val="000000">
                    <a:alpha val="43137"/>
                  </a:srgbClr>
                </a:outerShdw>
              </a:effectLst>
              <a:latin typeface="+mj-lt"/>
            </a:endParaRPr>
          </a:p>
        </p:txBody>
      </p:sp>
      <p:sp>
        <p:nvSpPr>
          <p:cNvPr id="5" name="Right Arrow 4"/>
          <p:cNvSpPr/>
          <p:nvPr/>
        </p:nvSpPr>
        <p:spPr bwMode="auto">
          <a:xfrm rot="10800000" flipH="1" flipV="1">
            <a:off x="1979713" y="2204864"/>
            <a:ext cx="614835" cy="360040"/>
          </a:xfrm>
          <a:prstGeom prst="rightArrow">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
          <p:cNvSpPr/>
          <p:nvPr/>
        </p:nvSpPr>
        <p:spPr>
          <a:xfrm>
            <a:off x="2555776" y="6021288"/>
            <a:ext cx="396044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55776" y="3717032"/>
            <a:ext cx="44618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ttp://centennial.rucares.org/centennial/assets_public/images/26_phot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3665755"/>
            <a:ext cx="1931238" cy="2715573"/>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bwMode="auto">
          <a:xfrm>
            <a:off x="35496" y="6453336"/>
            <a:ext cx="1915685" cy="36004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b="1" dirty="0">
                <a:effectLst>
                  <a:outerShdw blurRad="38100" dist="38100" dir="2700000" algn="tl">
                    <a:srgbClr val="000000">
                      <a:alpha val="43137"/>
                    </a:srgbClr>
                  </a:outerShdw>
                </a:effectLst>
                <a:latin typeface="+mj-lt"/>
              </a:rPr>
              <a:t>Prof. Kunkel</a:t>
            </a:r>
            <a:endParaRPr kumimoji="0" lang="en-US" sz="2000" b="1" i="0" u="none" strike="noStrike" cap="none" normalizeH="0" baseline="0" dirty="0">
              <a:ln>
                <a:noFill/>
              </a:ln>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1926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1077218"/>
          </a:xfrm>
          <a:prstGeom prst="rect">
            <a:avLst/>
          </a:prstGeom>
          <a:noFill/>
        </p:spPr>
        <p:txBody>
          <a:bodyPr wrap="square" rtlCol="1">
            <a:spAutoFit/>
          </a:bodyPr>
          <a:lstStyle/>
          <a:p>
            <a:pPr algn="just"/>
            <a:r>
              <a:rPr lang="en-US" sz="3200" dirty="0"/>
              <a:t>immunosuppressive therapy, regardless of antibody status.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724644"/>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2) Viral hepatitis</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20-40% of patients with chronic HBV or HCV are persistently positive for various autoantibodies, usually, but not always, at low </a:t>
            </a:r>
            <a:r>
              <a:rPr lang="en-US" sz="3200" dirty="0" err="1"/>
              <a:t>titres</a:t>
            </a:r>
            <a:r>
              <a:rPr lang="en-US" sz="3200" dirty="0"/>
              <a:t> (1:20 or 1:40).</a:t>
            </a:r>
          </a:p>
          <a:p>
            <a:pPr algn="just">
              <a:buFontTx/>
              <a:buChar char="-"/>
            </a:pPr>
            <a:endParaRPr lang="en-US" sz="3200" dirty="0"/>
          </a:p>
          <a:p>
            <a:pPr algn="just">
              <a:buFontTx/>
              <a:buChar char="-"/>
            </a:pPr>
            <a:r>
              <a:rPr lang="en-US" sz="3200" dirty="0"/>
              <a:t> Distinction of chronic viral hepatitis from AIH is important, because IFN therapy can potentially exacerbate autoimmune conditions, and corticosteroids can enhance viral replication.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724644"/>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3) Mixed clinical and histological features</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PSC and PBC can have clinical, laboratory, histological, and genetic findings that resemble those of AIH, and AIH can have features that resemble each of these </a:t>
            </a:r>
            <a:r>
              <a:rPr lang="en-US" sz="3200" dirty="0" err="1"/>
              <a:t>cholestatic</a:t>
            </a:r>
            <a:r>
              <a:rPr lang="en-US" sz="3200" dirty="0"/>
              <a:t> syndromes.</a:t>
            </a:r>
          </a:p>
          <a:p>
            <a:pPr algn="just">
              <a:buFontTx/>
              <a:buChar char="-"/>
            </a:pPr>
            <a:endParaRPr lang="en-US" sz="3200" dirty="0"/>
          </a:p>
          <a:p>
            <a:pPr algn="just">
              <a:buFontTx/>
              <a:buChar char="-"/>
            </a:pPr>
            <a:r>
              <a:rPr lang="en-US" sz="3200" dirty="0"/>
              <a:t> These nonspecific shared features can confound the diagnosis of AIH.</a:t>
            </a:r>
          </a:p>
          <a:p>
            <a:pPr algn="just">
              <a:buFontTx/>
              <a:buChar char="-"/>
            </a:pPr>
            <a:endParaRPr lang="en-US" sz="3200" dirty="0"/>
          </a:p>
          <a:p>
            <a:pPr algn="just">
              <a:buFontTx/>
              <a:buChar char="-"/>
            </a:pPr>
            <a:r>
              <a:rPr lang="en-US" sz="3200" dirty="0"/>
              <a:t> The prevalence of AIH among patients with PSC was determined to be 8%.</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1569660"/>
          </a:xfrm>
          <a:prstGeom prst="rect">
            <a:avLst/>
          </a:prstGeom>
          <a:noFill/>
        </p:spPr>
        <p:txBody>
          <a:bodyPr wrap="square" rtlCol="1">
            <a:spAutoFit/>
          </a:bodyPr>
          <a:lstStyle/>
          <a:p>
            <a:pPr algn="just">
              <a:buFontTx/>
              <a:buChar char="-"/>
            </a:pPr>
            <a:r>
              <a:rPr lang="en-US" sz="3200" dirty="0"/>
              <a:t> Clinical judgment is required to determine the predominant phenotype of the disease and to manage the process appropriately.</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724644"/>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4) </a:t>
            </a:r>
            <a:r>
              <a:rPr lang="en-US" sz="3600" b="1" dirty="0" err="1">
                <a:solidFill>
                  <a:srgbClr val="FFFF00"/>
                </a:solidFill>
                <a:latin typeface="+mj-lt"/>
                <a:cs typeface="Times New Roman" pitchFamily="18" charset="0"/>
              </a:rPr>
              <a:t>Coeliac</a:t>
            </a:r>
            <a:r>
              <a:rPr lang="en-US" sz="3600" b="1" dirty="0">
                <a:solidFill>
                  <a:srgbClr val="FFFF00"/>
                </a:solidFill>
                <a:latin typeface="+mj-lt"/>
                <a:cs typeface="Times New Roman" pitchFamily="18" charset="0"/>
              </a:rPr>
              <a:t> disease</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It can be seen coincidentally with liver disease, or may itself be a cause of liver test abnormalities and liver dysfunction, with a prevalence of </a:t>
            </a:r>
            <a:r>
              <a:rPr lang="en-US" sz="3200" dirty="0" err="1"/>
              <a:t>coeliac</a:t>
            </a:r>
            <a:r>
              <a:rPr lang="en-US" sz="3200" dirty="0"/>
              <a:t> disease in those with cryptogenic cirrhosis estimated at 4%.</a:t>
            </a:r>
          </a:p>
          <a:p>
            <a:pPr algn="just">
              <a:buFontTx/>
              <a:buChar char="-"/>
            </a:pPr>
            <a:endParaRPr lang="en-US" sz="3200" dirty="0"/>
          </a:p>
          <a:p>
            <a:pPr algn="just">
              <a:buFontTx/>
              <a:buChar char="-"/>
            </a:pPr>
            <a:r>
              <a:rPr lang="en-US" sz="3200" dirty="0"/>
              <a:t> The false positive rate of </a:t>
            </a:r>
            <a:r>
              <a:rPr lang="en-US" sz="3200" dirty="0" err="1"/>
              <a:t>antitissue</a:t>
            </a:r>
            <a:r>
              <a:rPr lang="en-US" sz="3200" dirty="0"/>
              <a:t> </a:t>
            </a:r>
            <a:r>
              <a:rPr lang="en-US" sz="3200" dirty="0" err="1"/>
              <a:t>transglutaminase</a:t>
            </a:r>
            <a:r>
              <a:rPr lang="en-US" sz="3200" dirty="0"/>
              <a:t> antibody testing has however been estimated to be nearly 50% in those with PBC and AIH.</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2062103"/>
          </a:xfrm>
          <a:prstGeom prst="rect">
            <a:avLst/>
          </a:prstGeom>
          <a:noFill/>
        </p:spPr>
        <p:txBody>
          <a:bodyPr wrap="square" rtlCol="1">
            <a:spAutoFit/>
          </a:bodyPr>
          <a:lstStyle/>
          <a:p>
            <a:pPr algn="just">
              <a:buFontTx/>
              <a:buChar char="-"/>
            </a:pPr>
            <a:r>
              <a:rPr lang="en-US" sz="3200" dirty="0"/>
              <a:t> Therefore when testing for </a:t>
            </a:r>
            <a:r>
              <a:rPr lang="en-US" sz="3200" dirty="0" err="1"/>
              <a:t>coeliac</a:t>
            </a:r>
            <a:r>
              <a:rPr lang="en-US" sz="3200" dirty="0"/>
              <a:t> disease in patients with autoimmune liver disease, small bowel biopsy must follow a positive </a:t>
            </a:r>
            <a:r>
              <a:rPr lang="en-US" sz="3200" dirty="0" err="1"/>
              <a:t>antitissue</a:t>
            </a:r>
            <a:r>
              <a:rPr lang="en-US" sz="3200" dirty="0"/>
              <a:t> </a:t>
            </a:r>
            <a:r>
              <a:rPr lang="en-US" sz="3200" dirty="0" err="1"/>
              <a:t>transglutaminase</a:t>
            </a:r>
            <a:r>
              <a:rPr lang="en-US" sz="3200" dirty="0"/>
              <a:t> test.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6647974"/>
          </a:xfrm>
          <a:prstGeom prst="rect">
            <a:avLst/>
          </a:prstGeom>
          <a:noFill/>
        </p:spPr>
        <p:txBody>
          <a:bodyPr wrap="square" rtlCol="1">
            <a:spAutoFit/>
          </a:bodyPr>
          <a:lstStyle/>
          <a:p>
            <a:pPr marL="533400" indent="-533400" algn="just"/>
            <a:r>
              <a:rPr lang="en-US" sz="3600" b="1" dirty="0" err="1">
                <a:solidFill>
                  <a:srgbClr val="FFFF00"/>
                </a:solidFill>
                <a:latin typeface="+mj-lt"/>
                <a:cs typeface="Times New Roman" pitchFamily="18" charset="0"/>
              </a:rPr>
              <a:t>Hepatocellular</a:t>
            </a:r>
            <a:r>
              <a:rPr lang="en-US" sz="3600" b="1" dirty="0">
                <a:solidFill>
                  <a:srgbClr val="FFFF00"/>
                </a:solidFill>
                <a:latin typeface="+mj-lt"/>
                <a:cs typeface="Times New Roman" pitchFamily="18" charset="0"/>
              </a:rPr>
              <a:t> carcinoma and AIH</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HCC occurs in 4% of patients with type 1 AIH, and the 10-year probability of developing this neoplasm is 2.9%.</a:t>
            </a:r>
          </a:p>
          <a:p>
            <a:pPr algn="just">
              <a:buFontTx/>
              <a:buChar char="-"/>
            </a:pPr>
            <a:endParaRPr lang="en-US" sz="1000" dirty="0"/>
          </a:p>
          <a:p>
            <a:pPr algn="just">
              <a:buFontTx/>
              <a:buChar char="-"/>
            </a:pPr>
            <a:r>
              <a:rPr lang="en-US" sz="2800" dirty="0"/>
              <a:t> </a:t>
            </a:r>
            <a:r>
              <a:rPr lang="en-US" sz="3200" dirty="0"/>
              <a:t>The risk of HCC is related to:</a:t>
            </a:r>
          </a:p>
          <a:p>
            <a:pPr marL="898525" lvl="1" indent="-441325" algn="just">
              <a:buAutoNum type="arabicParenR"/>
            </a:pPr>
            <a:r>
              <a:rPr lang="en-US" sz="2800" dirty="0"/>
              <a:t>Male sex.</a:t>
            </a:r>
          </a:p>
          <a:p>
            <a:pPr lvl="1" algn="just">
              <a:buFontTx/>
              <a:buAutoNum type="arabicParenR"/>
            </a:pPr>
            <a:r>
              <a:rPr lang="en-US" sz="2800" dirty="0"/>
              <a:t> Portal hypertension manifested by </a:t>
            </a:r>
            <a:r>
              <a:rPr lang="en-US" sz="2800" dirty="0" err="1"/>
              <a:t>ascites</a:t>
            </a:r>
            <a:r>
              <a:rPr lang="en-US" sz="2800" dirty="0"/>
              <a:t>, esophageal varices, or thrombocytopenia.</a:t>
            </a:r>
          </a:p>
          <a:p>
            <a:pPr lvl="1" algn="just">
              <a:buFontTx/>
              <a:buAutoNum type="arabicParenR"/>
            </a:pPr>
            <a:r>
              <a:rPr lang="en-US" sz="2800" dirty="0"/>
              <a:t> Immunosuppressive treatment for at least 3 years.</a:t>
            </a:r>
          </a:p>
          <a:p>
            <a:pPr lvl="1" algn="just">
              <a:buFontTx/>
              <a:buAutoNum type="arabicParenR"/>
            </a:pPr>
            <a:r>
              <a:rPr lang="en-US" sz="2800" dirty="0"/>
              <a:t> Cirrhosis of at least 10 years duration.</a:t>
            </a:r>
          </a:p>
          <a:p>
            <a:pPr algn="just"/>
            <a:endParaRPr lang="en-US" sz="1000" dirty="0"/>
          </a:p>
          <a:p>
            <a:pPr algn="just"/>
            <a:r>
              <a:rPr lang="en-US" sz="3200" dirty="0"/>
              <a:t>- Surveillance by abdominal US should be done every 6 months for these individuals.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2158"/>
            <a:ext cx="8686800" cy="5232202"/>
          </a:xfrm>
          <a:prstGeom prst="rect">
            <a:avLst/>
          </a:prstGeom>
          <a:noFill/>
        </p:spPr>
        <p:txBody>
          <a:bodyPr wrap="square" rtlCol="1">
            <a:spAutoFit/>
          </a:bodyPr>
          <a:lstStyle/>
          <a:p>
            <a:pPr algn="just"/>
            <a:r>
              <a:rPr lang="en-US" sz="3600" b="1" dirty="0">
                <a:solidFill>
                  <a:srgbClr val="FFFF00"/>
                </a:solidFill>
                <a:latin typeface="+mj-lt"/>
                <a:cs typeface="Times New Roman" pitchFamily="18" charset="0"/>
              </a:rPr>
              <a:t>Pregnancy and AIH</a:t>
            </a:r>
          </a:p>
          <a:p>
            <a:pPr algn="just"/>
            <a:endParaRPr lang="en-US" sz="1000" b="1" dirty="0">
              <a:solidFill>
                <a:srgbClr val="FFFF00"/>
              </a:solidFill>
              <a:latin typeface="Comic Sans MS" pitchFamily="66" charset="0"/>
              <a:cs typeface="Times New Roman" pitchFamily="18" charset="0"/>
            </a:endParaRPr>
          </a:p>
          <a:p>
            <a:pPr algn="just"/>
            <a:r>
              <a:rPr lang="en-US" sz="3200" dirty="0">
                <a:solidFill>
                  <a:schemeClr val="bg1"/>
                </a:solidFill>
                <a:latin typeface="+mn-lt"/>
                <a:cs typeface="Times New Roman" pitchFamily="18" charset="0"/>
              </a:rPr>
              <a:t> </a:t>
            </a:r>
            <a:r>
              <a:rPr lang="en-US" sz="3200" b="1" dirty="0">
                <a:solidFill>
                  <a:srgbClr val="66FF33"/>
                </a:solidFill>
                <a:latin typeface="+mj-lt"/>
                <a:cs typeface="Times New Roman" pitchFamily="18" charset="0"/>
              </a:rPr>
              <a:t>1) Impact on pregnancy</a:t>
            </a:r>
          </a:p>
          <a:p>
            <a:pPr algn="just">
              <a:buFontTx/>
              <a:buChar char="-"/>
            </a:pPr>
            <a:r>
              <a:rPr lang="en-US" sz="3200" dirty="0"/>
              <a:t> The natural history of AIH is variable during pregnancy.</a:t>
            </a:r>
          </a:p>
          <a:p>
            <a:pPr algn="just">
              <a:buFontTx/>
              <a:buChar char="-"/>
            </a:pPr>
            <a:endParaRPr lang="en-US" sz="3200" dirty="0"/>
          </a:p>
          <a:p>
            <a:pPr algn="just">
              <a:buFontTx/>
              <a:buChar char="-"/>
            </a:pPr>
            <a:r>
              <a:rPr lang="en-US" sz="3200" dirty="0"/>
              <a:t> Successful pregnancies can occur in women with well-controlled AIH.</a:t>
            </a:r>
          </a:p>
          <a:p>
            <a:pPr algn="just">
              <a:buFontTx/>
              <a:buChar char="-"/>
            </a:pPr>
            <a:endParaRPr lang="en-US" sz="3200" dirty="0"/>
          </a:p>
          <a:p>
            <a:pPr algn="just">
              <a:buFontTx/>
              <a:buChar char="-"/>
            </a:pPr>
            <a:r>
              <a:rPr lang="en-US" sz="3200" dirty="0"/>
              <a:t> The rate of fetal loss is 19-24% (similar to that from other chronic diseases).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2158"/>
            <a:ext cx="8686800" cy="6494085"/>
          </a:xfrm>
          <a:prstGeom prst="rect">
            <a:avLst/>
          </a:prstGeom>
          <a:noFill/>
        </p:spPr>
        <p:txBody>
          <a:bodyPr wrap="square" rtlCol="1">
            <a:spAutoFit/>
          </a:bodyPr>
          <a:lstStyle/>
          <a:p>
            <a:pPr algn="just"/>
            <a:r>
              <a:rPr lang="en-US" sz="3200" dirty="0">
                <a:solidFill>
                  <a:schemeClr val="bg1"/>
                </a:solidFill>
                <a:latin typeface="+mn-lt"/>
                <a:cs typeface="Times New Roman" pitchFamily="18" charset="0"/>
              </a:rPr>
              <a:t> </a:t>
            </a:r>
            <a:r>
              <a:rPr lang="en-US" sz="3200" b="1" dirty="0">
                <a:solidFill>
                  <a:srgbClr val="66FF33"/>
                </a:solidFill>
                <a:latin typeface="+mj-lt"/>
                <a:cs typeface="Times New Roman" pitchFamily="18" charset="0"/>
              </a:rPr>
              <a:t>2) Treatment</a:t>
            </a:r>
          </a:p>
          <a:p>
            <a:pPr algn="just">
              <a:buFontTx/>
              <a:buChar char="-"/>
            </a:pPr>
            <a:r>
              <a:rPr lang="en-US" sz="3200" dirty="0"/>
              <a:t> Cessation of therapy during pregnancy is associated with relapse of disease.</a:t>
            </a:r>
          </a:p>
          <a:p>
            <a:pPr algn="just">
              <a:buFontTx/>
              <a:buChar char="-"/>
            </a:pPr>
            <a:endParaRPr lang="en-US" sz="3200" dirty="0"/>
          </a:p>
          <a:p>
            <a:pPr algn="just">
              <a:buFontTx/>
              <a:buChar char="-"/>
            </a:pPr>
            <a:r>
              <a:rPr lang="en-US" sz="3200" dirty="0"/>
              <a:t> The use of </a:t>
            </a:r>
            <a:r>
              <a:rPr lang="en-US" sz="3200" dirty="0" err="1"/>
              <a:t>azathioprine</a:t>
            </a:r>
            <a:r>
              <a:rPr lang="en-US" sz="3200" dirty="0"/>
              <a:t> is controversial, but reports of experience in patients taking </a:t>
            </a:r>
            <a:r>
              <a:rPr lang="en-US" sz="3200" dirty="0" err="1"/>
              <a:t>azathioprine</a:t>
            </a:r>
            <a:r>
              <a:rPr lang="en-US" sz="3200" dirty="0"/>
              <a:t> following organ transplants or for IBD have described good outcomes for mothers and infants.</a:t>
            </a:r>
          </a:p>
          <a:p>
            <a:pPr algn="just">
              <a:buFontTx/>
              <a:buChar char="-"/>
            </a:pPr>
            <a:endParaRPr lang="en-US" sz="3200" dirty="0"/>
          </a:p>
          <a:p>
            <a:pPr algn="just">
              <a:buFontTx/>
              <a:buChar char="-"/>
            </a:pPr>
            <a:r>
              <a:rPr lang="en-US" sz="3200" dirty="0"/>
              <a:t> Patients should be monitored closely for flare-ups of AIH during pregnancy and in the early postpartum period.</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2158"/>
            <a:ext cx="8686800" cy="2062103"/>
          </a:xfrm>
          <a:prstGeom prst="rect">
            <a:avLst/>
          </a:prstGeom>
          <a:noFill/>
        </p:spPr>
        <p:txBody>
          <a:bodyPr wrap="square" rtlCol="1">
            <a:spAutoFit/>
          </a:bodyPr>
          <a:lstStyle/>
          <a:p>
            <a:pPr algn="just"/>
            <a:r>
              <a:rPr lang="en-US" sz="3200" dirty="0">
                <a:solidFill>
                  <a:schemeClr val="bg1"/>
                </a:solidFill>
                <a:latin typeface="+mn-lt"/>
                <a:cs typeface="Times New Roman" pitchFamily="18" charset="0"/>
              </a:rPr>
              <a:t> </a:t>
            </a:r>
            <a:r>
              <a:rPr lang="en-US" sz="3200" b="1" dirty="0">
                <a:solidFill>
                  <a:srgbClr val="66FF33"/>
                </a:solidFill>
                <a:latin typeface="+mj-lt"/>
                <a:cs typeface="Times New Roman" pitchFamily="18" charset="0"/>
              </a:rPr>
              <a:t>3) Special considerations</a:t>
            </a:r>
          </a:p>
          <a:p>
            <a:pPr algn="just">
              <a:buFontTx/>
              <a:buChar char="-"/>
            </a:pPr>
            <a:r>
              <a:rPr lang="en-US" sz="3200" dirty="0"/>
              <a:t> Women of childbearing age with AIH should be counseled to consider pregnancy only if the disease is well-controlled.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33839"/>
            <a:ext cx="8686800" cy="4739759"/>
          </a:xfrm>
          <a:prstGeom prst="rect">
            <a:avLst/>
          </a:prstGeom>
          <a:noFill/>
        </p:spPr>
        <p:txBody>
          <a:bodyPr wrap="square" rtlCol="1">
            <a:spAutoFit/>
          </a:bodyPr>
          <a:lstStyle/>
          <a:p>
            <a:r>
              <a:rPr lang="en-US" sz="3600" b="1" dirty="0">
                <a:solidFill>
                  <a:srgbClr val="FFFF00"/>
                </a:solidFill>
                <a:latin typeface="+mj-lt"/>
                <a:cs typeface="Times New Roman" pitchFamily="18" charset="0"/>
              </a:rPr>
              <a:t>Pathogenesis</a:t>
            </a:r>
          </a:p>
          <a:p>
            <a:endParaRPr lang="en-US" sz="1000" b="1" dirty="0">
              <a:solidFill>
                <a:srgbClr val="FFFF00"/>
              </a:solidFill>
              <a:latin typeface="Comic Sans MS" pitchFamily="66" charset="0"/>
              <a:cs typeface="Times New Roman" pitchFamily="18" charset="0"/>
            </a:endParaRPr>
          </a:p>
          <a:p>
            <a:r>
              <a:rPr lang="en-US" sz="3200" dirty="0"/>
              <a:t>- A working model for its pathogenesis postulates that environmental triggers, a failure of immune tolerance mechanisms, and a genetic predisposition collaborate to induce a T cell–mediated immune attack upon liver antigens, leading to a progressive necroinflammatory and fibrotic process in the liver.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629562" y="2618910"/>
            <a:ext cx="7884876" cy="1620180"/>
          </a:xfrm>
          <a:prstGeom prst="roundRect">
            <a:avLst/>
          </a:prstGeom>
          <a:solidFill>
            <a:schemeClr val="accent1">
              <a:lumMod val="50000"/>
            </a:schemeClr>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1" anchor="t" anchorCtr="0" compatLnSpc="1">
            <a:prstTxWarp prst="textNoShape">
              <a:avLst/>
            </a:prstTxWarp>
          </a:bodyPr>
          <a:lstStyle/>
          <a:p>
            <a:pPr algn="ctr"/>
            <a:r>
              <a:rPr lang="en-US" sz="4800" b="1" dirty="0">
                <a:solidFill>
                  <a:srgbClr val="FFFF00"/>
                </a:solidFill>
              </a:rPr>
              <a:t>Treatment of Autoimmune Hepatitis</a:t>
            </a:r>
            <a:endParaRPr lang="ar-EG" sz="4800" b="1" dirty="0">
              <a:solidFill>
                <a:srgbClr val="FFFF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463308"/>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1) Indications of treatment</a:t>
            </a:r>
          </a:p>
          <a:p>
            <a:pPr marL="742950" indent="-742950" algn="just"/>
            <a:endParaRPr lang="en-US" sz="1000" dirty="0">
              <a:solidFill>
                <a:srgbClr val="FFFF00"/>
              </a:solidFill>
              <a:latin typeface="Comic Sans MS" pitchFamily="66" charset="0"/>
              <a:cs typeface="Times New Roman" pitchFamily="18" charset="0"/>
            </a:endParaRPr>
          </a:p>
          <a:p>
            <a:pPr marL="514350" indent="-514350" algn="just">
              <a:buAutoNum type="alphaLcParenR"/>
            </a:pPr>
            <a:r>
              <a:rPr lang="en-US" sz="3200" b="1" dirty="0">
                <a:solidFill>
                  <a:srgbClr val="66FF33"/>
                </a:solidFill>
                <a:latin typeface="+mj-lt"/>
                <a:cs typeface="Times New Roman" pitchFamily="18" charset="0"/>
              </a:rPr>
              <a:t>Absolute indications for treatment :</a:t>
            </a:r>
          </a:p>
          <a:p>
            <a:pPr marL="971550" lvl="1" indent="-514350" algn="just"/>
            <a:r>
              <a:rPr lang="en-US" sz="2800" dirty="0"/>
              <a:t>1- Serum </a:t>
            </a:r>
            <a:r>
              <a:rPr lang="en-US" sz="2800" dirty="0" err="1"/>
              <a:t>transaminases</a:t>
            </a:r>
            <a:r>
              <a:rPr lang="en-US" sz="2800" dirty="0"/>
              <a:t> ≥ 10 fold ULN.</a:t>
            </a:r>
          </a:p>
          <a:p>
            <a:pPr lvl="1" algn="just"/>
            <a:r>
              <a:rPr lang="en-US" sz="2800" dirty="0"/>
              <a:t>2- Serum </a:t>
            </a:r>
            <a:r>
              <a:rPr lang="en-US" sz="2800" dirty="0" err="1"/>
              <a:t>transaminases</a:t>
            </a:r>
            <a:r>
              <a:rPr lang="en-US" sz="2800" dirty="0"/>
              <a:t> ≥ 5 fold ULN and </a:t>
            </a:r>
            <a:r>
              <a:rPr lang="en-US" sz="2800" dirty="0">
                <a:latin typeface="Symbol" panose="05050102010706020507" pitchFamily="18" charset="2"/>
              </a:rPr>
              <a:t>g</a:t>
            </a:r>
            <a:r>
              <a:rPr lang="en-US" sz="2800" dirty="0"/>
              <a:t>- globulin level ≥ 2 fold ULN.</a:t>
            </a:r>
          </a:p>
          <a:p>
            <a:pPr lvl="1" algn="just"/>
            <a:r>
              <a:rPr lang="en-US" sz="2800" dirty="0"/>
              <a:t>3- Histological evidence of bridging or </a:t>
            </a:r>
            <a:r>
              <a:rPr lang="en-US" sz="2800" dirty="0" err="1"/>
              <a:t>multiacinar</a:t>
            </a:r>
            <a:r>
              <a:rPr lang="en-US" sz="2800" dirty="0"/>
              <a:t> necrosis.</a:t>
            </a:r>
          </a:p>
          <a:p>
            <a:pPr lvl="1" algn="just"/>
            <a:r>
              <a:rPr lang="en-US" sz="2800" dirty="0"/>
              <a:t>4- Incapacitating symptoms or acute severe onset.</a:t>
            </a:r>
          </a:p>
          <a:p>
            <a:pPr algn="just"/>
            <a:endParaRPr lang="en-US" sz="2800" dirty="0">
              <a:solidFill>
                <a:schemeClr val="bg1"/>
              </a:solidFill>
              <a:latin typeface="+mn-lt"/>
              <a:cs typeface="Times New Roman" pitchFamily="18" charset="0"/>
            </a:endParaRPr>
          </a:p>
          <a:p>
            <a:pPr algn="just"/>
            <a:r>
              <a:rPr lang="en-US" sz="3200" b="1" dirty="0">
                <a:solidFill>
                  <a:srgbClr val="66FF33"/>
                </a:solidFill>
                <a:latin typeface="+mj-lt"/>
                <a:cs typeface="Times New Roman" pitchFamily="18" charset="0"/>
              </a:rPr>
              <a:t>b) Relative indications for treatment:</a:t>
            </a:r>
          </a:p>
          <a:p>
            <a:pPr lvl="1" algn="just"/>
            <a:r>
              <a:rPr lang="en-US" sz="2800" dirty="0"/>
              <a:t>1- Serum transaminases &lt; 10 fold ULN and </a:t>
            </a:r>
            <a:r>
              <a:rPr lang="en-US" sz="2800" dirty="0">
                <a:latin typeface="Symbol" panose="05050102010706020507" pitchFamily="18" charset="2"/>
              </a:rPr>
              <a:t>g</a:t>
            </a:r>
            <a:r>
              <a:rPr lang="en-US" sz="2800" dirty="0"/>
              <a:t>- globulin level &lt; 2 fold ULN.</a:t>
            </a:r>
          </a:p>
          <a:p>
            <a:pPr lvl="1" algn="just"/>
            <a:r>
              <a:rPr lang="en-US" sz="2800" dirty="0"/>
              <a:t>2- Interface hepatitis.</a:t>
            </a:r>
          </a:p>
          <a:p>
            <a:pPr lvl="1" algn="just"/>
            <a:r>
              <a:rPr lang="en-US" sz="2800" dirty="0"/>
              <a:t>3- Mild or no symptoms.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3600986"/>
          </a:xfrm>
          <a:prstGeom prst="rect">
            <a:avLst/>
          </a:prstGeom>
          <a:noFill/>
        </p:spPr>
        <p:txBody>
          <a:bodyPr wrap="square" rtlCol="1">
            <a:spAutoFit/>
          </a:bodyPr>
          <a:lstStyle/>
          <a:p>
            <a:pPr algn="just"/>
            <a:r>
              <a:rPr lang="en-US" sz="3200" b="1" dirty="0">
                <a:solidFill>
                  <a:srgbClr val="66FF33"/>
                </a:solidFill>
                <a:latin typeface="+mj-lt"/>
                <a:cs typeface="Times New Roman" pitchFamily="18" charset="0"/>
              </a:rPr>
              <a:t>c) Not indicated:</a:t>
            </a:r>
          </a:p>
          <a:p>
            <a:pPr lvl="1" algn="just" defTabSz="900113"/>
            <a:r>
              <a:rPr lang="en-US" sz="2800" dirty="0"/>
              <a:t>1- Asymptomatic with normal or near normal serum transaminases and </a:t>
            </a:r>
            <a:r>
              <a:rPr lang="en-US" sz="2800" dirty="0">
                <a:latin typeface="Symbol" panose="05050102010706020507" pitchFamily="18" charset="2"/>
              </a:rPr>
              <a:t>g</a:t>
            </a:r>
            <a:r>
              <a:rPr lang="en-US" sz="2800" dirty="0"/>
              <a:t>- globulin levels.</a:t>
            </a:r>
          </a:p>
          <a:p>
            <a:pPr lvl="1" algn="just"/>
            <a:r>
              <a:rPr lang="en-US" sz="2800" dirty="0"/>
              <a:t>2- Inactive cirrhosis or mild portal inflammation (portal hepatitis)</a:t>
            </a:r>
          </a:p>
          <a:p>
            <a:pPr lvl="1" algn="just"/>
            <a:r>
              <a:rPr lang="en-US" sz="2800" dirty="0"/>
              <a:t>3- </a:t>
            </a:r>
            <a:r>
              <a:rPr lang="en-US" sz="2800" dirty="0" err="1"/>
              <a:t>Decompensated</a:t>
            </a:r>
            <a:r>
              <a:rPr lang="en-US" sz="2800" dirty="0"/>
              <a:t> inactive cirrhosis with intractable </a:t>
            </a:r>
            <a:r>
              <a:rPr lang="en-US" sz="2800" dirty="0" err="1"/>
              <a:t>ascites</a:t>
            </a:r>
            <a:r>
              <a:rPr lang="en-US" sz="2800" dirty="0"/>
              <a:t>, hepatic encephalopathy and/or </a:t>
            </a:r>
            <a:r>
              <a:rPr lang="en-US" sz="2800" dirty="0" err="1"/>
              <a:t>variceal</a:t>
            </a:r>
            <a:r>
              <a:rPr lang="en-US" sz="2800" dirty="0"/>
              <a:t> bleeding.</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601533"/>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2) Treatment regimens</a:t>
            </a:r>
          </a:p>
          <a:p>
            <a:pPr marL="742950" indent="-742950" algn="just"/>
            <a:endParaRPr lang="en-US" sz="1000" dirty="0">
              <a:solidFill>
                <a:srgbClr val="FFFF00"/>
              </a:solidFill>
              <a:latin typeface="Comic Sans MS" pitchFamily="66" charset="0"/>
              <a:cs typeface="Times New Roman" pitchFamily="18" charset="0"/>
            </a:endParaRPr>
          </a:p>
          <a:p>
            <a:pPr marL="514350" indent="-514350" algn="just"/>
            <a:r>
              <a:rPr lang="en-US" sz="3200" dirty="0"/>
              <a:t>- There is 3 treatment strategies:</a:t>
            </a:r>
          </a:p>
          <a:p>
            <a:pPr marL="514350" indent="-514350" algn="just">
              <a:buFontTx/>
              <a:buChar char="-"/>
            </a:pPr>
            <a:endParaRPr lang="en-US" sz="1200" dirty="0"/>
          </a:p>
          <a:p>
            <a:pPr marL="898525" lvl="1" indent="-441325" algn="just">
              <a:buAutoNum type="arabicParenR"/>
            </a:pPr>
            <a:r>
              <a:rPr lang="en-US" sz="2800" dirty="0"/>
              <a:t>Prednisone </a:t>
            </a:r>
            <a:r>
              <a:rPr lang="en-US" sz="2800" dirty="0" err="1"/>
              <a:t>monotherapy</a:t>
            </a:r>
            <a:r>
              <a:rPr lang="en-US" sz="2800" dirty="0"/>
              <a:t> or,</a:t>
            </a:r>
          </a:p>
          <a:p>
            <a:pPr lvl="1" algn="just">
              <a:buAutoNum type="arabicParenR"/>
            </a:pPr>
            <a:r>
              <a:rPr lang="en-US" sz="2800" dirty="0"/>
              <a:t> Initial </a:t>
            </a:r>
            <a:r>
              <a:rPr lang="en-US" sz="2800" dirty="0" err="1"/>
              <a:t>monotherapy</a:t>
            </a:r>
            <a:r>
              <a:rPr lang="en-US" sz="2800" dirty="0"/>
              <a:t> with steroid with subsequent addition of </a:t>
            </a:r>
            <a:r>
              <a:rPr lang="en-US" sz="2800" dirty="0" err="1"/>
              <a:t>azathioprine</a:t>
            </a:r>
            <a:r>
              <a:rPr lang="en-US" sz="2800" dirty="0"/>
              <a:t> or,</a:t>
            </a:r>
          </a:p>
          <a:p>
            <a:pPr lvl="1" algn="just">
              <a:buAutoNum type="arabicParenR"/>
            </a:pPr>
            <a:r>
              <a:rPr lang="en-US" sz="2800" dirty="0"/>
              <a:t> Combination therapy from the start.</a:t>
            </a:r>
          </a:p>
          <a:p>
            <a:pPr algn="just"/>
            <a:endParaRPr lang="en-US" sz="2800" dirty="0"/>
          </a:p>
          <a:p>
            <a:pPr marL="0" lvl="1" algn="just"/>
            <a:r>
              <a:rPr lang="en-US" sz="3200" dirty="0"/>
              <a:t>- Most clinicians now use a combination regimen from the start, since this is associated with a lower occurrence of corticosteroid related side effects.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46331"/>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3) Induction of remission</a:t>
            </a:r>
            <a:endParaRPr lang="en-US" sz="3200" dirty="0">
              <a:solidFill>
                <a:schemeClr val="bg1"/>
              </a:solidFill>
              <a:latin typeface="+mj-lt"/>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04990922"/>
              </p:ext>
            </p:extLst>
          </p:nvPr>
        </p:nvGraphicFramePr>
        <p:xfrm>
          <a:off x="228602" y="914401"/>
          <a:ext cx="8534399" cy="3330239"/>
        </p:xfrm>
        <a:graphic>
          <a:graphicData uri="http://schemas.openxmlformats.org/drawingml/2006/table">
            <a:tbl>
              <a:tblPr rtl="1" firstRow="1" bandRow="1">
                <a:tableStyleId>{5C22544A-7EE6-4342-B048-85BDC9FD1C3A}</a:tableStyleId>
              </a:tblPr>
              <a:tblGrid>
                <a:gridCol w="1374567">
                  <a:extLst>
                    <a:ext uri="{9D8B030D-6E8A-4147-A177-3AD203B41FA5}">
                      <a16:colId xmlns:a16="http://schemas.microsoft.com/office/drawing/2014/main" val="20000"/>
                    </a:ext>
                  </a:extLst>
                </a:gridCol>
                <a:gridCol w="1374567">
                  <a:extLst>
                    <a:ext uri="{9D8B030D-6E8A-4147-A177-3AD203B41FA5}">
                      <a16:colId xmlns:a16="http://schemas.microsoft.com/office/drawing/2014/main" val="20001"/>
                    </a:ext>
                  </a:extLst>
                </a:gridCol>
                <a:gridCol w="1329252">
                  <a:extLst>
                    <a:ext uri="{9D8B030D-6E8A-4147-A177-3AD203B41FA5}">
                      <a16:colId xmlns:a16="http://schemas.microsoft.com/office/drawing/2014/main" val="20002"/>
                    </a:ext>
                  </a:extLst>
                </a:gridCol>
                <a:gridCol w="1255614">
                  <a:extLst>
                    <a:ext uri="{9D8B030D-6E8A-4147-A177-3AD203B41FA5}">
                      <a16:colId xmlns:a16="http://schemas.microsoft.com/office/drawing/2014/main" val="20003"/>
                    </a:ext>
                  </a:extLst>
                </a:gridCol>
                <a:gridCol w="1478280">
                  <a:extLst>
                    <a:ext uri="{9D8B030D-6E8A-4147-A177-3AD203B41FA5}">
                      <a16:colId xmlns:a16="http://schemas.microsoft.com/office/drawing/2014/main" val="20004"/>
                    </a:ext>
                  </a:extLst>
                </a:gridCol>
                <a:gridCol w="1722119">
                  <a:extLst>
                    <a:ext uri="{9D8B030D-6E8A-4147-A177-3AD203B41FA5}">
                      <a16:colId xmlns:a16="http://schemas.microsoft.com/office/drawing/2014/main" val="20005"/>
                    </a:ext>
                  </a:extLst>
                </a:gridCol>
              </a:tblGrid>
              <a:tr h="56872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Initial </a:t>
                      </a:r>
                      <a:r>
                        <a:rPr lang="en-US" sz="1600" dirty="0" err="1">
                          <a:solidFill>
                            <a:schemeClr val="bg1"/>
                          </a:solidFill>
                        </a:rPr>
                        <a:t>monotherapy</a:t>
                      </a:r>
                      <a:r>
                        <a:rPr lang="en-US" sz="1600" dirty="0">
                          <a:solidFill>
                            <a:schemeClr val="bg1"/>
                          </a:solidFill>
                        </a:rPr>
                        <a:t> with subsequent </a:t>
                      </a:r>
                      <a:r>
                        <a:rPr lang="en-US" sz="1600" dirty="0" err="1">
                          <a:solidFill>
                            <a:schemeClr val="bg1"/>
                          </a:solidFill>
                        </a:rPr>
                        <a:t>azathioprine</a:t>
                      </a:r>
                      <a:endParaRPr lang="ar-EG" sz="1600" dirty="0">
                        <a:solidFill>
                          <a:schemeClr val="bg1"/>
                        </a:solidFill>
                      </a:endParaRPr>
                    </a:p>
                  </a:txBody>
                  <a:tcPr anchor="ctr"/>
                </a:tc>
                <a:tc hMerge="1">
                  <a:txBody>
                    <a:bodyPr/>
                    <a:lstStyle/>
                    <a:p>
                      <a:pPr algn="l" rtl="0"/>
                      <a:endParaRPr lang="ar-EG" sz="1600" dirty="0">
                        <a:solidFill>
                          <a:schemeClr val="tx1"/>
                        </a:solidFill>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Combination therapy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from the</a:t>
                      </a:r>
                      <a:r>
                        <a:rPr lang="en-US" sz="1600" baseline="0" dirty="0">
                          <a:solidFill>
                            <a:schemeClr val="bg1"/>
                          </a:solidFill>
                        </a:rPr>
                        <a:t> start</a:t>
                      </a:r>
                      <a:endParaRPr lang="ar-EG" sz="1600" dirty="0">
                        <a:solidFill>
                          <a:schemeClr val="bg1"/>
                        </a:solidFill>
                      </a:endParaRPr>
                    </a:p>
                  </a:txBody>
                  <a:tcPr anchor="ctr"/>
                </a:tc>
                <a:tc hMerge="1">
                  <a:txBody>
                    <a:bodyPr/>
                    <a:lstStyle/>
                    <a:p>
                      <a:pPr algn="l" rtl="0"/>
                      <a:endParaRPr lang="ar-EG" sz="1600" dirty="0">
                        <a:solidFill>
                          <a:schemeClr val="tx1"/>
                        </a:solidFill>
                      </a:endParaRPr>
                    </a:p>
                  </a:txBody>
                  <a:tcPr/>
                </a:tc>
                <a:tc>
                  <a:txBody>
                    <a:bodyPr/>
                    <a:lstStyle/>
                    <a:p>
                      <a:pPr algn="ctr" rtl="0"/>
                      <a:r>
                        <a:rPr lang="en-US" sz="1600" dirty="0">
                          <a:solidFill>
                            <a:schemeClr val="bg1"/>
                          </a:solidFill>
                        </a:rPr>
                        <a:t>High dose </a:t>
                      </a:r>
                      <a:r>
                        <a:rPr lang="en-US" sz="1600" dirty="0" err="1">
                          <a:solidFill>
                            <a:schemeClr val="bg1"/>
                          </a:solidFill>
                        </a:rPr>
                        <a:t>monotherapy</a:t>
                      </a:r>
                      <a:endParaRPr lang="ar-EG" sz="1600" dirty="0">
                        <a:solidFill>
                          <a:schemeClr val="bg1"/>
                        </a:solidFill>
                      </a:endParaRPr>
                    </a:p>
                  </a:txBody>
                  <a:tcPr anchor="ctr"/>
                </a:tc>
                <a:tc rowSpan="2">
                  <a:txBody>
                    <a:bodyPr/>
                    <a:lstStyle/>
                    <a:p>
                      <a:pPr algn="l" rtl="0"/>
                      <a:endParaRPr lang="ar-EG" sz="1600" dirty="0">
                        <a:solidFill>
                          <a:schemeClr val="bg1"/>
                        </a:solidFill>
                      </a:endParaRPr>
                    </a:p>
                  </a:txBody>
                  <a:tcPr anchor="ctr"/>
                </a:tc>
                <a:extLst>
                  <a:ext uri="{0D108BD9-81ED-4DB2-BD59-A6C34878D82A}">
                    <a16:rowId xmlns:a16="http://schemas.microsoft.com/office/drawing/2014/main" val="10000"/>
                  </a:ext>
                </a:extLst>
              </a:tr>
              <a:tr h="5687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bg1"/>
                          </a:solidFill>
                        </a:rPr>
                        <a:t>Azathioprine</a:t>
                      </a:r>
                      <a:endParaRPr lang="en-US" sz="1600"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(mg/kg/day)</a:t>
                      </a:r>
                      <a:endParaRPr lang="ar-EG" sz="16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Prednisone (mg/day)</a:t>
                      </a:r>
                      <a:endParaRPr lang="ar-EG" sz="16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solidFill>
                            <a:schemeClr val="bg1"/>
                          </a:solidFill>
                        </a:rPr>
                        <a:t>Azathioprine</a:t>
                      </a:r>
                      <a:endParaRPr lang="en-US" sz="1600" dirty="0">
                        <a:solidFill>
                          <a:schemeClr val="bg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(mg/kg/day)</a:t>
                      </a:r>
                      <a:endParaRPr lang="ar-EG" sz="1600" dirty="0">
                        <a:solidFill>
                          <a:schemeClr val="bg1"/>
                        </a:solidFill>
                      </a:endParaRPr>
                    </a:p>
                  </a:txBody>
                  <a:tcPr anchor="ctr"/>
                </a:tc>
                <a:tc>
                  <a:txBody>
                    <a:bodyPr/>
                    <a:lstStyle/>
                    <a:p>
                      <a:pPr algn="ctr" rtl="0"/>
                      <a:r>
                        <a:rPr lang="en-US" sz="1600" dirty="0">
                          <a:solidFill>
                            <a:schemeClr val="bg1"/>
                          </a:solidFill>
                        </a:rPr>
                        <a:t>Prednisone (mg/day)</a:t>
                      </a:r>
                      <a:endParaRPr lang="ar-EG" sz="1600" dirty="0">
                        <a:solidFill>
                          <a:schemeClr val="bg1"/>
                        </a:solidFill>
                      </a:endParaRPr>
                    </a:p>
                  </a:txBody>
                  <a:tcPr anchor="ctr"/>
                </a:tc>
                <a:tc>
                  <a:txBody>
                    <a:bodyPr/>
                    <a:lstStyle/>
                    <a:p>
                      <a:pPr algn="ctr" rtl="0"/>
                      <a:r>
                        <a:rPr lang="en-US" sz="1600" dirty="0">
                          <a:solidFill>
                            <a:schemeClr val="bg1"/>
                          </a:solidFill>
                        </a:rPr>
                        <a:t>Prednisone (mg/day)</a:t>
                      </a:r>
                      <a:endParaRPr lang="ar-EG" sz="1600" dirty="0">
                        <a:solidFill>
                          <a:schemeClr val="bg1"/>
                        </a:solidFill>
                      </a:endParaRPr>
                    </a:p>
                  </a:txBody>
                  <a:tcPr anchor="ctr"/>
                </a:tc>
                <a:tc vMerge="1">
                  <a:txBody>
                    <a:bodyPr/>
                    <a:lstStyle/>
                    <a:p>
                      <a:pPr algn="l" rtl="0"/>
                      <a:endParaRPr lang="ar-EG" sz="1600" dirty="0">
                        <a:solidFill>
                          <a:schemeClr val="tx1"/>
                        </a:solidFill>
                      </a:endParaRPr>
                    </a:p>
                  </a:txBody>
                  <a:tcPr/>
                </a:tc>
                <a:extLst>
                  <a:ext uri="{0D108BD9-81ED-4DB2-BD59-A6C34878D82A}">
                    <a16:rowId xmlns:a16="http://schemas.microsoft.com/office/drawing/2014/main" val="10001"/>
                  </a:ext>
                </a:extLst>
              </a:tr>
              <a:tr h="329259">
                <a:tc>
                  <a:txBody>
                    <a:bodyPr/>
                    <a:lstStyle/>
                    <a:p>
                      <a:pPr algn="ctr" rtl="0"/>
                      <a:r>
                        <a:rPr lang="ar-EG" sz="1600" dirty="0">
                          <a:solidFill>
                            <a:schemeClr val="bg1"/>
                          </a:solidFill>
                        </a:rPr>
                        <a:t>×</a:t>
                      </a:r>
                    </a:p>
                  </a:txBody>
                  <a:tcPr anchor="ctr"/>
                </a:tc>
                <a:tc>
                  <a:txBody>
                    <a:bodyPr/>
                    <a:lstStyle/>
                    <a:p>
                      <a:pPr algn="ctr" rtl="0"/>
                      <a:r>
                        <a:rPr lang="en-US" sz="1600" dirty="0">
                          <a:solidFill>
                            <a:schemeClr val="bg1"/>
                          </a:solidFill>
                        </a:rPr>
                        <a:t>20-30</a:t>
                      </a:r>
                      <a:endParaRPr lang="ar-EG" sz="1600" dirty="0">
                        <a:solidFill>
                          <a:schemeClr val="bg1"/>
                        </a:solidFill>
                      </a:endParaRPr>
                    </a:p>
                  </a:txBody>
                  <a:tcPr anchor="ctr"/>
                </a:tc>
                <a:tc>
                  <a:txBody>
                    <a:bodyPr/>
                    <a:lstStyle/>
                    <a:p>
                      <a:pPr algn="ctr" rtl="0"/>
                      <a:r>
                        <a:rPr lang="en-US" sz="1600" dirty="0">
                          <a:solidFill>
                            <a:schemeClr val="bg1"/>
                          </a:solidFill>
                        </a:rPr>
                        <a:t>1-2</a:t>
                      </a:r>
                      <a:endParaRPr lang="ar-EG" sz="1600" dirty="0">
                        <a:solidFill>
                          <a:schemeClr val="bg1"/>
                        </a:solidFill>
                      </a:endParaRPr>
                    </a:p>
                  </a:txBody>
                  <a:tcPr anchor="ctr"/>
                </a:tc>
                <a:tc>
                  <a:txBody>
                    <a:bodyPr/>
                    <a:lstStyle/>
                    <a:p>
                      <a:pPr algn="ctr" rtl="0"/>
                      <a:r>
                        <a:rPr lang="en-US" sz="1600" dirty="0">
                          <a:solidFill>
                            <a:schemeClr val="bg1"/>
                          </a:solidFill>
                        </a:rPr>
                        <a:t>30</a:t>
                      </a:r>
                      <a:endParaRPr lang="ar-EG" sz="1600" dirty="0">
                        <a:solidFill>
                          <a:schemeClr val="bg1"/>
                        </a:solidFill>
                      </a:endParaRPr>
                    </a:p>
                  </a:txBody>
                  <a:tcPr anchor="ctr"/>
                </a:tc>
                <a:tc>
                  <a:txBody>
                    <a:bodyPr/>
                    <a:lstStyle/>
                    <a:p>
                      <a:pPr algn="ctr" rtl="0"/>
                      <a:r>
                        <a:rPr lang="en-US" sz="1600" dirty="0">
                          <a:solidFill>
                            <a:schemeClr val="bg1"/>
                          </a:solidFill>
                        </a:rPr>
                        <a:t>60</a:t>
                      </a:r>
                      <a:endParaRPr lang="ar-EG" sz="1600" dirty="0">
                        <a:solidFill>
                          <a:schemeClr val="bg1"/>
                        </a:solidFill>
                      </a:endParaRPr>
                    </a:p>
                  </a:txBody>
                  <a:tcPr anchor="ctr"/>
                </a:tc>
                <a:tc>
                  <a:txBody>
                    <a:bodyPr/>
                    <a:lstStyle/>
                    <a:p>
                      <a:pPr algn="l" rtl="0"/>
                      <a:r>
                        <a:rPr lang="en-US" sz="1600" b="1" dirty="0">
                          <a:solidFill>
                            <a:schemeClr val="bg1"/>
                          </a:solidFill>
                        </a:rPr>
                        <a:t>Week 1</a:t>
                      </a:r>
                      <a:endParaRPr lang="ar-EG" sz="1600" b="1" dirty="0">
                        <a:solidFill>
                          <a:schemeClr val="bg1"/>
                        </a:solidFill>
                      </a:endParaRPr>
                    </a:p>
                  </a:txBody>
                  <a:tcPr anchor="ctr"/>
                </a:tc>
                <a:extLst>
                  <a:ext uri="{0D108BD9-81ED-4DB2-BD59-A6C34878D82A}">
                    <a16:rowId xmlns:a16="http://schemas.microsoft.com/office/drawing/2014/main" val="10002"/>
                  </a:ext>
                </a:extLst>
              </a:tr>
              <a:tr h="3431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1600" dirty="0">
                          <a:solidFill>
                            <a:schemeClr val="bg1"/>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20-30</a:t>
                      </a:r>
                      <a:endParaRPr lang="ar-EG" sz="16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1-2</a:t>
                      </a:r>
                      <a:endParaRPr lang="ar-EG" sz="1600" dirty="0">
                        <a:solidFill>
                          <a:schemeClr val="bg1"/>
                        </a:solidFill>
                      </a:endParaRPr>
                    </a:p>
                  </a:txBody>
                  <a:tcPr anchor="ctr"/>
                </a:tc>
                <a:tc>
                  <a:txBody>
                    <a:bodyPr/>
                    <a:lstStyle/>
                    <a:p>
                      <a:pPr algn="ctr" rtl="0"/>
                      <a:r>
                        <a:rPr lang="en-US" sz="1600" dirty="0">
                          <a:solidFill>
                            <a:schemeClr val="bg1"/>
                          </a:solidFill>
                        </a:rPr>
                        <a:t>20</a:t>
                      </a:r>
                      <a:endParaRPr lang="ar-EG" sz="1600" dirty="0">
                        <a:solidFill>
                          <a:schemeClr val="bg1"/>
                        </a:solidFill>
                      </a:endParaRPr>
                    </a:p>
                  </a:txBody>
                  <a:tcPr anchor="ctr"/>
                </a:tc>
                <a:tc>
                  <a:txBody>
                    <a:bodyPr/>
                    <a:lstStyle/>
                    <a:p>
                      <a:pPr algn="ctr" rtl="0"/>
                      <a:r>
                        <a:rPr lang="en-US" sz="1600" dirty="0">
                          <a:solidFill>
                            <a:schemeClr val="bg1"/>
                          </a:solidFill>
                        </a:rPr>
                        <a:t>40</a:t>
                      </a:r>
                      <a:endParaRPr lang="ar-EG" sz="1600"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Week 2</a:t>
                      </a:r>
                      <a:endParaRPr lang="ar-EG" sz="1600" b="1" dirty="0">
                        <a:solidFill>
                          <a:schemeClr val="bg1"/>
                        </a:solidFill>
                      </a:endParaRPr>
                    </a:p>
                  </a:txBody>
                  <a:tcPr anchor="ctr"/>
                </a:tc>
                <a:extLst>
                  <a:ext uri="{0D108BD9-81ED-4DB2-BD59-A6C34878D82A}">
                    <a16:rowId xmlns:a16="http://schemas.microsoft.com/office/drawing/2014/main" val="10003"/>
                  </a:ext>
                </a:extLst>
              </a:tr>
              <a:tr h="3292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ar-EG" sz="1600" dirty="0">
                          <a:solidFill>
                            <a:schemeClr val="bg1"/>
                          </a:solidFill>
                        </a:rPr>
                        <a: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20-30</a:t>
                      </a:r>
                      <a:endParaRPr lang="ar-EG" sz="16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1-2</a:t>
                      </a:r>
                      <a:endParaRPr lang="ar-EG" sz="1600" dirty="0">
                        <a:solidFill>
                          <a:schemeClr val="bg1"/>
                        </a:solidFill>
                      </a:endParaRPr>
                    </a:p>
                  </a:txBody>
                  <a:tcPr anchor="ctr"/>
                </a:tc>
                <a:tc>
                  <a:txBody>
                    <a:bodyPr/>
                    <a:lstStyle/>
                    <a:p>
                      <a:pPr algn="ctr" rtl="0"/>
                      <a:r>
                        <a:rPr lang="en-US" sz="1600" dirty="0">
                          <a:solidFill>
                            <a:schemeClr val="bg1"/>
                          </a:solidFill>
                        </a:rPr>
                        <a:t>15</a:t>
                      </a:r>
                      <a:endParaRPr lang="ar-EG" sz="1600" dirty="0">
                        <a:solidFill>
                          <a:schemeClr val="bg1"/>
                        </a:solidFill>
                      </a:endParaRPr>
                    </a:p>
                  </a:txBody>
                  <a:tcPr anchor="ctr"/>
                </a:tc>
                <a:tc>
                  <a:txBody>
                    <a:bodyPr/>
                    <a:lstStyle/>
                    <a:p>
                      <a:pPr algn="ctr" rtl="0"/>
                      <a:r>
                        <a:rPr lang="en-US" sz="1600" dirty="0">
                          <a:solidFill>
                            <a:schemeClr val="bg1"/>
                          </a:solidFill>
                        </a:rPr>
                        <a:t>30</a:t>
                      </a:r>
                      <a:endParaRPr lang="ar-EG" sz="1600"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Week 3</a:t>
                      </a:r>
                      <a:endParaRPr lang="ar-EG" sz="1600" b="1" dirty="0">
                        <a:solidFill>
                          <a:schemeClr val="bg1"/>
                        </a:solidFill>
                      </a:endParaRPr>
                    </a:p>
                  </a:txBody>
                  <a:tcPr anchor="ctr"/>
                </a:tc>
                <a:extLst>
                  <a:ext uri="{0D108BD9-81ED-4DB2-BD59-A6C34878D82A}">
                    <a16:rowId xmlns:a16="http://schemas.microsoft.com/office/drawing/2014/main" val="10004"/>
                  </a:ext>
                </a:extLst>
              </a:tr>
              <a:tr h="329259">
                <a:tc rowSpan="2">
                  <a:txBody>
                    <a:bodyPr/>
                    <a:lstStyle/>
                    <a:p>
                      <a:pPr algn="ctr" rtl="0"/>
                      <a:r>
                        <a:rPr lang="en-US" sz="1600" dirty="0">
                          <a:solidFill>
                            <a:schemeClr val="bg1"/>
                          </a:solidFill>
                        </a:rPr>
                        <a:t>1-2 if there is response</a:t>
                      </a:r>
                      <a:r>
                        <a:rPr lang="en-US" sz="1600" baseline="0" dirty="0">
                          <a:solidFill>
                            <a:schemeClr val="bg1"/>
                          </a:solidFill>
                        </a:rPr>
                        <a:t> to prednisone</a:t>
                      </a:r>
                      <a:endParaRPr lang="ar-EG" sz="16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20-30</a:t>
                      </a:r>
                      <a:endParaRPr lang="ar-EG" sz="1600" dirty="0">
                        <a:solidFill>
                          <a:schemeClr val="bg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1-2</a:t>
                      </a:r>
                      <a:endParaRPr lang="ar-EG" sz="1600" dirty="0">
                        <a:solidFill>
                          <a:schemeClr val="bg1"/>
                        </a:solidFill>
                      </a:endParaRPr>
                    </a:p>
                  </a:txBody>
                  <a:tcPr anchor="ctr"/>
                </a:tc>
                <a:tc>
                  <a:txBody>
                    <a:bodyPr/>
                    <a:lstStyle/>
                    <a:p>
                      <a:pPr algn="ctr" rtl="0"/>
                      <a:r>
                        <a:rPr lang="en-US" sz="1600" dirty="0">
                          <a:solidFill>
                            <a:schemeClr val="bg1"/>
                          </a:solidFill>
                        </a:rPr>
                        <a:t>15</a:t>
                      </a:r>
                      <a:endParaRPr lang="ar-EG" sz="1600" dirty="0">
                        <a:solidFill>
                          <a:schemeClr val="bg1"/>
                        </a:solidFill>
                      </a:endParaRPr>
                    </a:p>
                  </a:txBody>
                  <a:tcPr anchor="ctr"/>
                </a:tc>
                <a:tc>
                  <a:txBody>
                    <a:bodyPr/>
                    <a:lstStyle/>
                    <a:p>
                      <a:pPr algn="ctr" rtl="0"/>
                      <a:r>
                        <a:rPr lang="en-US" sz="1600" dirty="0">
                          <a:solidFill>
                            <a:schemeClr val="bg1"/>
                          </a:solidFill>
                        </a:rPr>
                        <a:t>30</a:t>
                      </a:r>
                      <a:endParaRPr lang="ar-EG" sz="1600" dirty="0">
                        <a:solidFill>
                          <a:schemeClr val="bg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Week 4</a:t>
                      </a:r>
                      <a:endParaRPr lang="ar-EG" sz="1600" b="1" dirty="0">
                        <a:solidFill>
                          <a:schemeClr val="bg1"/>
                        </a:solidFill>
                      </a:endParaRPr>
                    </a:p>
                  </a:txBody>
                  <a:tcPr anchor="ctr"/>
                </a:tc>
                <a:extLst>
                  <a:ext uri="{0D108BD9-81ED-4DB2-BD59-A6C34878D82A}">
                    <a16:rowId xmlns:a16="http://schemas.microsoft.com/office/drawing/2014/main" val="10005"/>
                  </a:ext>
                </a:extLst>
              </a:tr>
              <a:tr h="808182">
                <a:tc vMerge="1">
                  <a:txBody>
                    <a:bodyPr/>
                    <a:lstStyle/>
                    <a:p>
                      <a:pPr algn="l" rtl="0"/>
                      <a:endParaRPr lang="ar-EG" sz="1600" dirty="0">
                        <a:solidFill>
                          <a:schemeClr val="tx1"/>
                        </a:solidFill>
                      </a:endParaRPr>
                    </a:p>
                  </a:txBody>
                  <a:tcPr/>
                </a:tc>
                <a:tc>
                  <a:txBody>
                    <a:bodyPr/>
                    <a:lstStyle/>
                    <a:p>
                      <a:pPr algn="ctr" rtl="0"/>
                      <a:r>
                        <a:rPr lang="en-US" sz="1600" dirty="0">
                          <a:solidFill>
                            <a:schemeClr val="bg1"/>
                          </a:solidFill>
                        </a:rPr>
                        <a:t>Tapering</a:t>
                      </a:r>
                      <a:r>
                        <a:rPr lang="en-US" sz="1600" baseline="0" dirty="0">
                          <a:solidFill>
                            <a:schemeClr val="bg1"/>
                          </a:solidFill>
                        </a:rPr>
                        <a:t> dose to 5-10 mg by 1 y</a:t>
                      </a:r>
                      <a:endParaRPr lang="ar-EG" sz="1600" dirty="0">
                        <a:solidFill>
                          <a:schemeClr val="bg1"/>
                        </a:solidFill>
                      </a:endParaRPr>
                    </a:p>
                  </a:txBody>
                  <a:tcPr anchor="ctr"/>
                </a:tc>
                <a:tc>
                  <a:txBody>
                    <a:bodyPr/>
                    <a:lstStyle/>
                    <a:p>
                      <a:pPr algn="ctr" rtl="0"/>
                      <a:r>
                        <a:rPr lang="en-US" sz="1600" dirty="0">
                          <a:solidFill>
                            <a:schemeClr val="bg1"/>
                          </a:solidFill>
                        </a:rPr>
                        <a:t>1-2</a:t>
                      </a:r>
                      <a:endParaRPr lang="ar-EG" sz="1600" dirty="0">
                        <a:solidFill>
                          <a:schemeClr val="bg1"/>
                        </a:solidFill>
                      </a:endParaRPr>
                    </a:p>
                  </a:txBody>
                  <a:tcPr anchor="ctr"/>
                </a:tc>
                <a:tc>
                  <a:txBody>
                    <a:bodyPr/>
                    <a:lstStyle/>
                    <a:p>
                      <a:pPr algn="ctr" rtl="0"/>
                      <a:r>
                        <a:rPr lang="en-US" sz="1600" dirty="0">
                          <a:solidFill>
                            <a:schemeClr val="bg1"/>
                          </a:solidFill>
                        </a:rPr>
                        <a:t>10</a:t>
                      </a:r>
                      <a:endParaRPr lang="ar-EG" sz="1600" dirty="0">
                        <a:solidFill>
                          <a:schemeClr val="bg1"/>
                        </a:solidFill>
                      </a:endParaRPr>
                    </a:p>
                  </a:txBody>
                  <a:tcPr anchor="ctr"/>
                </a:tc>
                <a:tc>
                  <a:txBody>
                    <a:bodyPr/>
                    <a:lstStyle/>
                    <a:p>
                      <a:pPr algn="ctr" rtl="0"/>
                      <a:r>
                        <a:rPr lang="en-US" sz="1600" dirty="0">
                          <a:solidFill>
                            <a:schemeClr val="bg1"/>
                          </a:solidFill>
                        </a:rPr>
                        <a:t>20 and below</a:t>
                      </a:r>
                      <a:endParaRPr lang="ar-EG" sz="1600" dirty="0">
                        <a:solidFill>
                          <a:schemeClr val="bg1"/>
                        </a:solidFill>
                      </a:endParaRPr>
                    </a:p>
                  </a:txBody>
                  <a:tcPr anchor="ctr"/>
                </a:tc>
                <a:tc>
                  <a:txBody>
                    <a:bodyPr/>
                    <a:lstStyle/>
                    <a:p>
                      <a:pPr algn="l" rtl="0"/>
                      <a:r>
                        <a:rPr lang="en-US" sz="1600" b="1" dirty="0">
                          <a:solidFill>
                            <a:schemeClr val="bg1"/>
                          </a:solidFill>
                        </a:rPr>
                        <a:t>Early </a:t>
                      </a:r>
                      <a:r>
                        <a:rPr lang="en-US" sz="1600" b="1" dirty="0" err="1">
                          <a:solidFill>
                            <a:schemeClr val="bg1"/>
                          </a:solidFill>
                        </a:rPr>
                        <a:t>maintainance</a:t>
                      </a:r>
                      <a:r>
                        <a:rPr lang="en-US" sz="1600" b="1" dirty="0">
                          <a:solidFill>
                            <a:schemeClr val="bg1"/>
                          </a:solidFill>
                        </a:rPr>
                        <a:t> until endpoint</a:t>
                      </a:r>
                      <a:endParaRPr lang="ar-EG" sz="1600" b="1" dirty="0">
                        <a:solidFill>
                          <a:schemeClr val="bg1"/>
                        </a:solidFill>
                      </a:endParaRPr>
                    </a:p>
                  </a:txBody>
                  <a:tcPr anchor="ctr"/>
                </a:tc>
                <a:extLst>
                  <a:ext uri="{0D108BD9-81ED-4DB2-BD59-A6C34878D82A}">
                    <a16:rowId xmlns:a16="http://schemas.microsoft.com/office/drawing/2014/main" val="10006"/>
                  </a:ext>
                </a:extLst>
              </a:tr>
            </a:tbl>
          </a:graphicData>
        </a:graphic>
      </p:graphicFrame>
      <p:sp>
        <p:nvSpPr>
          <p:cNvPr id="5" name="TextBox 4"/>
          <p:cNvSpPr txBox="1"/>
          <p:nvPr/>
        </p:nvSpPr>
        <p:spPr>
          <a:xfrm>
            <a:off x="171480" y="4396095"/>
            <a:ext cx="8686800" cy="461665"/>
          </a:xfrm>
          <a:prstGeom prst="rect">
            <a:avLst/>
          </a:prstGeom>
          <a:noFill/>
        </p:spPr>
        <p:txBody>
          <a:bodyPr wrap="square" rtlCol="1">
            <a:spAutoFit/>
          </a:bodyPr>
          <a:lstStyle/>
          <a:p>
            <a:pPr algn="just"/>
            <a:r>
              <a:rPr lang="en-US" sz="2400" b="1" dirty="0">
                <a:latin typeface="Comic Sans MS" pitchFamily="66" charset="0"/>
                <a:cs typeface="Times New Roman" pitchFamily="18" charset="0"/>
              </a:rPr>
              <a:t>N.B:</a:t>
            </a:r>
            <a:r>
              <a:rPr lang="en-US" sz="2400" dirty="0">
                <a:latin typeface="Comic Sans MS" pitchFamily="66" charset="0"/>
                <a:cs typeface="Times New Roman" pitchFamily="18" charset="0"/>
              </a:rPr>
              <a:t> </a:t>
            </a:r>
            <a:r>
              <a:rPr lang="en-US" sz="2400" dirty="0">
                <a:latin typeface="+mn-lt"/>
                <a:cs typeface="Times New Roman" pitchFamily="18" charset="0"/>
              </a:rPr>
              <a:t>In USA </a:t>
            </a:r>
            <a:r>
              <a:rPr lang="en-US" sz="2400" dirty="0" err="1">
                <a:latin typeface="+mn-lt"/>
                <a:cs typeface="Times New Roman" pitchFamily="18" charset="0"/>
              </a:rPr>
              <a:t>azathioprine</a:t>
            </a:r>
            <a:r>
              <a:rPr lang="en-US" sz="2400" dirty="0">
                <a:latin typeface="+mn-lt"/>
                <a:cs typeface="Times New Roman" pitchFamily="18" charset="0"/>
              </a:rPr>
              <a:t> is given in a fixed dose of 50mg/day</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1447"/>
            <a:ext cx="8839200" cy="6401753"/>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4) </a:t>
            </a:r>
            <a:r>
              <a:rPr lang="en-US" sz="3600" b="1" dirty="0" err="1">
                <a:solidFill>
                  <a:srgbClr val="FFFF00"/>
                </a:solidFill>
                <a:latin typeface="+mj-lt"/>
                <a:cs typeface="Times New Roman" pitchFamily="18" charset="0"/>
              </a:rPr>
              <a:t>Maintainance</a:t>
            </a:r>
            <a:r>
              <a:rPr lang="en-US" sz="3600" b="1" dirty="0">
                <a:solidFill>
                  <a:srgbClr val="FFFF00"/>
                </a:solidFill>
                <a:latin typeface="+mj-lt"/>
                <a:cs typeface="Times New Roman" pitchFamily="18" charset="0"/>
              </a:rPr>
              <a:t> of remission</a:t>
            </a:r>
          </a:p>
          <a:p>
            <a:pPr marL="742950" indent="-742950" algn="just"/>
            <a:endParaRPr lang="en-US" sz="1000" dirty="0">
              <a:solidFill>
                <a:srgbClr val="FFFF00"/>
              </a:solidFill>
              <a:latin typeface="Comic Sans MS" pitchFamily="66" charset="0"/>
              <a:cs typeface="Times New Roman" pitchFamily="18" charset="0"/>
            </a:endParaRPr>
          </a:p>
          <a:p>
            <a:pPr marL="514350" indent="-514350" algn="just"/>
            <a:r>
              <a:rPr lang="en-US" sz="3200" dirty="0"/>
              <a:t>- Long term remission is maintained by either:</a:t>
            </a:r>
          </a:p>
          <a:p>
            <a:pPr marL="514350" indent="-514350" algn="just">
              <a:buFontTx/>
              <a:buChar char="-"/>
            </a:pPr>
            <a:endParaRPr lang="en-US" sz="1200" dirty="0"/>
          </a:p>
          <a:p>
            <a:pPr marL="971550" lvl="1" indent="-514350" algn="just">
              <a:buAutoNum type="arabicParenR"/>
            </a:pPr>
            <a:r>
              <a:rPr lang="en-US" sz="2800" dirty="0"/>
              <a:t>Low dose steroid alone.</a:t>
            </a:r>
          </a:p>
          <a:p>
            <a:pPr lvl="1" algn="just">
              <a:buAutoNum type="arabicParenR"/>
            </a:pPr>
            <a:r>
              <a:rPr lang="en-US" sz="2800" dirty="0"/>
              <a:t> Combination therapy with </a:t>
            </a:r>
            <a:r>
              <a:rPr lang="en-US" sz="2800" dirty="0" err="1"/>
              <a:t>azathioprine</a:t>
            </a:r>
            <a:r>
              <a:rPr lang="en-US" sz="2800" dirty="0"/>
              <a:t> at dose of 1mg/kg/day.</a:t>
            </a:r>
          </a:p>
          <a:p>
            <a:pPr lvl="1" algn="just">
              <a:buFontTx/>
              <a:buAutoNum type="arabicParenR"/>
            </a:pPr>
            <a:r>
              <a:rPr lang="en-US" sz="2800" dirty="0"/>
              <a:t> </a:t>
            </a:r>
            <a:r>
              <a:rPr lang="en-US" sz="2800" dirty="0" err="1"/>
              <a:t>Azathioprine</a:t>
            </a:r>
            <a:r>
              <a:rPr lang="en-US" sz="2800" dirty="0"/>
              <a:t> alone at dose of 2mg/kg/day then after a further period of remission it is possible to reduce the dose to 1mg/kg/day. Others may use it at a dose of 1mg/kg/day from the start.</a:t>
            </a:r>
          </a:p>
          <a:p>
            <a:pPr algn="just"/>
            <a:endParaRPr lang="en-US" sz="2800" dirty="0"/>
          </a:p>
          <a:p>
            <a:pPr algn="just"/>
            <a:r>
              <a:rPr lang="en-US" sz="3200" dirty="0"/>
              <a:t>- Follow up assessments should occur every 6 months during treatment, or sooner if symptoms of liver failure or drug intolerance are noted.</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06" y="77057"/>
            <a:ext cx="8915400" cy="6709529"/>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5) Treatment endpoints</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Conventional therapy is continued until remission, treatment failure, incomplete response, or drug toxicity.</a:t>
            </a:r>
          </a:p>
          <a:p>
            <a:pPr algn="just">
              <a:buFontTx/>
              <a:buChar char="-"/>
            </a:pPr>
            <a:endParaRPr lang="en-US" sz="3200" dirty="0"/>
          </a:p>
          <a:p>
            <a:pPr algn="just">
              <a:buFontTx/>
              <a:buChar char="-"/>
            </a:pPr>
            <a:r>
              <a:rPr lang="en-US" sz="3200" dirty="0"/>
              <a:t> Response to immunosuppressive therapy is assessed clinically, biochemically and possibly by repeat histological evaluation.</a:t>
            </a:r>
          </a:p>
          <a:p>
            <a:pPr algn="just">
              <a:buFontTx/>
              <a:buChar char="-"/>
            </a:pPr>
            <a:endParaRPr lang="en-US" sz="3200" dirty="0"/>
          </a:p>
          <a:p>
            <a:pPr algn="just">
              <a:buFontTx/>
              <a:buChar char="-"/>
            </a:pPr>
            <a:r>
              <a:rPr lang="en-US" sz="3200" dirty="0"/>
              <a:t> A complete biochemical response (defined as a decrease in serum </a:t>
            </a:r>
            <a:r>
              <a:rPr lang="en-US" sz="3200" dirty="0" err="1"/>
              <a:t>aminotransferase</a:t>
            </a:r>
            <a:r>
              <a:rPr lang="en-US" sz="3200" dirty="0"/>
              <a:t> and globulins) is the aim and it occurs within 1-3 months.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3539430"/>
          </a:xfrm>
          <a:prstGeom prst="rect">
            <a:avLst/>
          </a:prstGeom>
          <a:noFill/>
        </p:spPr>
        <p:txBody>
          <a:bodyPr wrap="square" rtlCol="1">
            <a:spAutoFit/>
          </a:bodyPr>
          <a:lstStyle/>
          <a:p>
            <a:pPr algn="just">
              <a:buFontTx/>
              <a:buChar char="-"/>
            </a:pPr>
            <a:r>
              <a:rPr lang="en-US" sz="3200" dirty="0"/>
              <a:t> Histological remission lags behind clinical and biochemical remission by 3-6 months, explaining prolonged maintenance therapy to accommodate this lag.</a:t>
            </a:r>
          </a:p>
          <a:p>
            <a:pPr algn="just">
              <a:buFontTx/>
              <a:buChar char="-"/>
            </a:pPr>
            <a:endParaRPr lang="en-US" sz="3200" dirty="0"/>
          </a:p>
          <a:p>
            <a:pPr algn="just">
              <a:buFontTx/>
              <a:buChar char="-"/>
            </a:pPr>
            <a:r>
              <a:rPr lang="en-US" sz="3200" dirty="0"/>
              <a:t> There is no prescribed minimum or maximum duration of treatment.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155531"/>
          </a:xfrm>
          <a:prstGeom prst="rect">
            <a:avLst/>
          </a:prstGeom>
          <a:noFill/>
        </p:spPr>
        <p:txBody>
          <a:bodyPr wrap="square" rtlCol="1">
            <a:spAutoFit/>
          </a:bodyPr>
          <a:lstStyle/>
          <a:p>
            <a:pPr marL="533400" indent="-533400" algn="just"/>
            <a:r>
              <a:rPr lang="en-US" sz="3600" b="1" dirty="0">
                <a:solidFill>
                  <a:srgbClr val="66FF33"/>
                </a:solidFill>
                <a:latin typeface="+mj-lt"/>
                <a:cs typeface="Times New Roman" pitchFamily="18" charset="0"/>
              </a:rPr>
              <a:t>1) Remission</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b="1" dirty="0">
                <a:solidFill>
                  <a:srgbClr val="FFFF00"/>
                </a:solidFill>
                <a:latin typeface="+mj-lt"/>
                <a:cs typeface="Times New Roman" pitchFamily="18" charset="0"/>
              </a:rPr>
              <a:t> Definition:</a:t>
            </a:r>
          </a:p>
          <a:p>
            <a:pPr lvl="1" algn="just">
              <a:buFontTx/>
              <a:buChar char="-"/>
            </a:pPr>
            <a:r>
              <a:rPr lang="en-US" sz="3200" dirty="0"/>
              <a:t> </a:t>
            </a:r>
            <a:r>
              <a:rPr lang="en-US" sz="2800" b="1" u="sng" dirty="0">
                <a:effectLst>
                  <a:outerShdw blurRad="38100" dist="38100" dir="2700000" algn="tl">
                    <a:srgbClr val="000000">
                      <a:alpha val="43137"/>
                    </a:srgbClr>
                  </a:outerShdw>
                </a:effectLst>
                <a:latin typeface="+mn-lt"/>
              </a:rPr>
              <a:t>Ideal endpoint:</a:t>
            </a:r>
            <a:r>
              <a:rPr lang="en-US" sz="2800" dirty="0"/>
              <a:t> no symptoms, normal liver tests, normal liver tissue, occurs only in 40%.</a:t>
            </a:r>
          </a:p>
          <a:p>
            <a:pPr lvl="1" algn="just">
              <a:buFontTx/>
              <a:buChar char="-"/>
            </a:pPr>
            <a:r>
              <a:rPr lang="en-US" sz="2800" dirty="0"/>
              <a:t> </a:t>
            </a:r>
            <a:r>
              <a:rPr lang="en-US" sz="2800" b="1" u="sng" dirty="0">
                <a:effectLst>
                  <a:outerShdw blurRad="38100" dist="38100" dir="2700000" algn="tl">
                    <a:srgbClr val="000000">
                      <a:alpha val="43137"/>
                    </a:srgbClr>
                  </a:outerShdw>
                </a:effectLst>
                <a:latin typeface="+mn-lt"/>
              </a:rPr>
              <a:t>Satisfactory endpoint:</a:t>
            </a:r>
            <a:r>
              <a:rPr lang="en-US" sz="2800" dirty="0"/>
              <a:t> no symptoms, AST/ALT ≤ 2 fold ULN, other tests normal, no interface hepatitis.</a:t>
            </a:r>
          </a:p>
          <a:p>
            <a:pPr algn="just"/>
            <a:endParaRPr lang="en-US" sz="2400" b="1" dirty="0">
              <a:solidFill>
                <a:srgbClr val="FFFF00"/>
              </a:solidFill>
              <a:latin typeface="+mn-lt"/>
              <a:cs typeface="Times New Roman" pitchFamily="18" charset="0"/>
            </a:endParaRPr>
          </a:p>
          <a:p>
            <a:pPr algn="just">
              <a:buFontTx/>
              <a:buChar char="-"/>
            </a:pPr>
            <a:r>
              <a:rPr lang="en-US" sz="3200" b="1" dirty="0">
                <a:solidFill>
                  <a:srgbClr val="FFFF00"/>
                </a:solidFill>
                <a:latin typeface="+mj-lt"/>
                <a:cs typeface="Times New Roman" pitchFamily="18" charset="0"/>
              </a:rPr>
              <a:t> </a:t>
            </a:r>
            <a:r>
              <a:rPr lang="en-US" sz="3200" b="1" dirty="0" err="1">
                <a:solidFill>
                  <a:srgbClr val="FFFF00"/>
                </a:solidFill>
                <a:latin typeface="+mj-lt"/>
                <a:cs typeface="Times New Roman" pitchFamily="18" charset="0"/>
              </a:rPr>
              <a:t>Occurance</a:t>
            </a:r>
            <a:r>
              <a:rPr lang="en-US" sz="3200" b="1" dirty="0">
                <a:solidFill>
                  <a:srgbClr val="FFFF00"/>
                </a:solidFill>
                <a:latin typeface="+mj-lt"/>
                <a:cs typeface="Times New Roman" pitchFamily="18" charset="0"/>
              </a:rPr>
              <a:t>: </a:t>
            </a:r>
            <a:r>
              <a:rPr lang="en-US" sz="3200" dirty="0"/>
              <a:t>77% within 2 years.</a:t>
            </a:r>
          </a:p>
          <a:p>
            <a:pPr algn="just"/>
            <a:endParaRPr lang="en-US" sz="2400" dirty="0">
              <a:solidFill>
                <a:schemeClr val="bg1"/>
              </a:solidFill>
              <a:latin typeface="+mn-lt"/>
              <a:cs typeface="Times New Roman" pitchFamily="18" charset="0"/>
            </a:endParaRPr>
          </a:p>
          <a:p>
            <a:pPr algn="just">
              <a:buFontTx/>
              <a:buChar char="-"/>
            </a:pPr>
            <a:r>
              <a:rPr lang="en-US" sz="3200" b="1" dirty="0">
                <a:solidFill>
                  <a:srgbClr val="FFFF00"/>
                </a:solidFill>
                <a:latin typeface="+mj-lt"/>
                <a:cs typeface="Times New Roman" pitchFamily="18" charset="0"/>
              </a:rPr>
              <a:t> Action:</a:t>
            </a:r>
          </a:p>
          <a:p>
            <a:pPr lvl="1" algn="just">
              <a:buFontTx/>
              <a:buChar char="-"/>
            </a:pPr>
            <a:r>
              <a:rPr lang="en-US" sz="3200" dirty="0"/>
              <a:t> </a:t>
            </a:r>
            <a:r>
              <a:rPr lang="en-US" sz="2800" dirty="0"/>
              <a:t>Gradual drug withdrawal </a:t>
            </a:r>
            <a:r>
              <a:rPr lang="en-US" sz="2800" dirty="0">
                <a:solidFill>
                  <a:srgbClr val="FF0000"/>
                </a:solidFill>
              </a:rPr>
              <a:t>(the prednisone dose can be decreased by 2.5-5 mg every 2-4 wks)</a:t>
            </a:r>
            <a:r>
              <a:rPr lang="en-US" sz="2800" dirty="0">
                <a:solidFill>
                  <a:schemeClr val="bg1"/>
                </a:solidFill>
              </a:rPr>
              <a:t> </a:t>
            </a:r>
            <a:r>
              <a:rPr lang="en-US" sz="2800" dirty="0"/>
              <a:t>over a 6 week period after the treatment endpoint.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4401205"/>
          </a:xfrm>
          <a:prstGeom prst="rect">
            <a:avLst/>
          </a:prstGeom>
          <a:noFill/>
        </p:spPr>
        <p:txBody>
          <a:bodyPr wrap="square" rtlCol="1">
            <a:spAutoFit/>
          </a:bodyPr>
          <a:lstStyle/>
          <a:p>
            <a:pPr lvl="1" algn="just">
              <a:buFontTx/>
              <a:buChar char="-"/>
            </a:pPr>
            <a:r>
              <a:rPr lang="en-US" sz="2800" dirty="0">
                <a:solidFill>
                  <a:srgbClr val="FFFFFF"/>
                </a:solidFill>
                <a:latin typeface="Arial"/>
                <a:cs typeface="Times New Roman" pitchFamily="18" charset="0"/>
              </a:rPr>
              <a:t> Lab. tests should be performed every 3 </a:t>
            </a:r>
            <a:r>
              <a:rPr lang="en-US" sz="2800" dirty="0" err="1">
                <a:solidFill>
                  <a:srgbClr val="FFFFFF"/>
                </a:solidFill>
                <a:latin typeface="Arial"/>
                <a:cs typeface="Times New Roman" pitchFamily="18" charset="0"/>
              </a:rPr>
              <a:t>wk</a:t>
            </a:r>
            <a:r>
              <a:rPr lang="en-US" sz="2800" dirty="0">
                <a:solidFill>
                  <a:srgbClr val="FFFFFF"/>
                </a:solidFill>
                <a:latin typeface="Arial"/>
                <a:cs typeface="Times New Roman" pitchFamily="18" charset="0"/>
              </a:rPr>
              <a:t> during treatment withdrawal  and every 3 </a:t>
            </a:r>
            <a:r>
              <a:rPr lang="en-US" sz="2800" dirty="0" err="1">
                <a:solidFill>
                  <a:srgbClr val="FFFFFF"/>
                </a:solidFill>
                <a:latin typeface="Arial"/>
                <a:cs typeface="Times New Roman" pitchFamily="18" charset="0"/>
              </a:rPr>
              <a:t>wk</a:t>
            </a:r>
            <a:r>
              <a:rPr lang="en-US" sz="2800" dirty="0">
                <a:solidFill>
                  <a:srgbClr val="FFFFFF"/>
                </a:solidFill>
                <a:latin typeface="Arial"/>
                <a:cs typeface="Times New Roman" pitchFamily="18" charset="0"/>
              </a:rPr>
              <a:t> thereafter for 3 months. Tests should then be performed every 6 months for 1 year after remission and then annually for life.</a:t>
            </a:r>
          </a:p>
          <a:p>
            <a:pPr lvl="1" algn="just">
              <a:buFontTx/>
              <a:buChar char="-"/>
            </a:pPr>
            <a:endParaRPr lang="en-US" sz="2400" b="1" dirty="0">
              <a:solidFill>
                <a:srgbClr val="FFFF00"/>
              </a:solidFill>
              <a:latin typeface="Comic Sans MS" pitchFamily="66" charset="0"/>
              <a:cs typeface="Times New Roman" pitchFamily="18" charset="0"/>
            </a:endParaRPr>
          </a:p>
          <a:p>
            <a:pPr marL="274638" indent="-274638" algn="just">
              <a:buFontTx/>
              <a:buChar char="-"/>
            </a:pPr>
            <a:r>
              <a:rPr lang="en-US" sz="3200" b="1" dirty="0">
                <a:solidFill>
                  <a:srgbClr val="FFFF00"/>
                </a:solidFill>
                <a:latin typeface="+mj-lt"/>
                <a:cs typeface="Times New Roman" pitchFamily="18" charset="0"/>
              </a:rPr>
              <a:t>Outcome:</a:t>
            </a:r>
          </a:p>
          <a:p>
            <a:pPr marL="441325" lvl="1" indent="15875" algn="just">
              <a:buFontTx/>
              <a:buChar char="-"/>
            </a:pPr>
            <a:r>
              <a:rPr lang="en-US" sz="2800" dirty="0"/>
              <a:t> Relapse in 50% within 6 months and in 70-86% within 3 years.</a:t>
            </a:r>
          </a:p>
          <a:p>
            <a:pPr marL="441325" lvl="1" indent="15875" algn="just">
              <a:buFontTx/>
              <a:buChar char="-"/>
            </a:pPr>
            <a:r>
              <a:rPr lang="en-US" sz="2800" dirty="0"/>
              <a:t> Sustained remission in 21%.</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4185761"/>
          </a:xfrm>
          <a:prstGeom prst="rect">
            <a:avLst/>
          </a:prstGeom>
          <a:noFill/>
        </p:spPr>
        <p:txBody>
          <a:bodyPr wrap="square" rtlCol="1">
            <a:spAutoFit/>
          </a:bodyPr>
          <a:lstStyle/>
          <a:p>
            <a:r>
              <a:rPr lang="en-US" sz="3200" b="1" dirty="0">
                <a:solidFill>
                  <a:srgbClr val="66FF33"/>
                </a:solidFill>
                <a:latin typeface="+mj-lt"/>
                <a:cs typeface="Times New Roman" pitchFamily="18" charset="0"/>
              </a:rPr>
              <a:t>Genetic predisposing factors:</a:t>
            </a:r>
          </a:p>
          <a:p>
            <a:endParaRPr lang="en-US" sz="1000" b="1" dirty="0">
              <a:solidFill>
                <a:srgbClr val="66FF33"/>
              </a:solidFill>
              <a:latin typeface="Comic Sans MS" pitchFamily="66" charset="0"/>
              <a:cs typeface="Times New Roman" pitchFamily="18" charset="0"/>
            </a:endParaRPr>
          </a:p>
          <a:p>
            <a:pPr marL="971550" lvl="1" indent="-514350" algn="just">
              <a:buFont typeface="+mj-lt"/>
              <a:buAutoNum type="arabicParenR"/>
            </a:pPr>
            <a:r>
              <a:rPr lang="en-US" sz="2800" dirty="0">
                <a:effectLst>
                  <a:outerShdw blurRad="38100" dist="38100" dir="2700000" algn="tl">
                    <a:srgbClr val="000000">
                      <a:alpha val="43137"/>
                    </a:srgbClr>
                  </a:outerShdw>
                </a:effectLst>
              </a:rPr>
              <a:t>HLA-DRB1*03:</a:t>
            </a:r>
            <a:r>
              <a:rPr lang="en-US" sz="2800" dirty="0"/>
              <a:t> early onset, severe form, less response to therapy and greater frequency of liver transplantation.</a:t>
            </a:r>
          </a:p>
          <a:p>
            <a:pPr marL="971550" lvl="1" indent="-514350" algn="just">
              <a:buFont typeface="+mj-lt"/>
              <a:buAutoNum type="arabicParenR"/>
            </a:pPr>
            <a:endParaRPr lang="en-US" sz="2800" dirty="0"/>
          </a:p>
          <a:p>
            <a:pPr marL="971550" lvl="1" indent="-514350" algn="just">
              <a:buFont typeface="+mj-lt"/>
              <a:buAutoNum type="arabicParenR"/>
            </a:pPr>
            <a:r>
              <a:rPr lang="en-US" sz="2800" dirty="0">
                <a:effectLst>
                  <a:outerShdw blurRad="38100" dist="38100" dir="2700000" algn="tl">
                    <a:srgbClr val="000000">
                      <a:alpha val="43137"/>
                    </a:srgbClr>
                  </a:outerShdw>
                </a:effectLst>
              </a:rPr>
              <a:t>HLA-DRB1*04:</a:t>
            </a:r>
            <a:r>
              <a:rPr lang="en-US" sz="2800" dirty="0"/>
              <a:t> Caucasian population, female predominance, late onset, better response to steroids and higher incidence of </a:t>
            </a:r>
            <a:r>
              <a:rPr lang="en-US" sz="2800" dirty="0" err="1"/>
              <a:t>extrahepatic</a:t>
            </a:r>
            <a:r>
              <a:rPr lang="en-US" sz="2800" dirty="0"/>
              <a:t> manifestations.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1326"/>
            <a:ext cx="8763000" cy="3754874"/>
          </a:xfrm>
          <a:prstGeom prst="rect">
            <a:avLst/>
          </a:prstGeom>
        </p:spPr>
        <p:txBody>
          <a:bodyPr wrap="square">
            <a:spAutoFit/>
          </a:bodyPr>
          <a:lstStyle/>
          <a:p>
            <a:pPr marL="0" lvl="1" algn="just">
              <a:buFontTx/>
              <a:buChar char="-"/>
            </a:pPr>
            <a:r>
              <a:rPr lang="en-US" sz="3200" b="1" dirty="0">
                <a:solidFill>
                  <a:srgbClr val="FF0000"/>
                </a:solidFill>
                <a:latin typeface="+mj-lt"/>
                <a:cs typeface="Times New Roman" pitchFamily="18" charset="0"/>
              </a:rPr>
              <a:t> Factors that predict relapse:</a:t>
            </a:r>
          </a:p>
          <a:p>
            <a:pPr marL="0" lvl="1" algn="just">
              <a:buFontTx/>
              <a:buChar char="-"/>
            </a:pPr>
            <a:endParaRPr lang="en-US" sz="1000" dirty="0">
              <a:solidFill>
                <a:schemeClr val="bg1"/>
              </a:solidFill>
              <a:cs typeface="Times New Roman" pitchFamily="18" charset="0"/>
            </a:endParaRPr>
          </a:p>
          <a:p>
            <a:pPr marL="971550" lvl="2" indent="-514350" algn="just">
              <a:buAutoNum type="arabicParenR"/>
            </a:pPr>
            <a:r>
              <a:rPr lang="en-US" sz="2800" dirty="0">
                <a:cs typeface="Times New Roman" pitchFamily="18" charset="0"/>
              </a:rPr>
              <a:t>Failure to maintain consistently normal transaminases during therapy.</a:t>
            </a:r>
          </a:p>
          <a:p>
            <a:pPr marL="990600" lvl="2" indent="-533400" algn="just">
              <a:buFontTx/>
              <a:buAutoNum type="arabicParenR"/>
            </a:pPr>
            <a:r>
              <a:rPr lang="en-US" sz="2800" dirty="0">
                <a:cs typeface="Times New Roman" pitchFamily="18" charset="0"/>
              </a:rPr>
              <a:t>Time to initial biochemical remission.</a:t>
            </a:r>
          </a:p>
          <a:p>
            <a:pPr marL="990600" lvl="2" indent="-533400" algn="just">
              <a:buFontTx/>
              <a:buAutoNum type="arabicParenR"/>
            </a:pPr>
            <a:r>
              <a:rPr lang="en-US" sz="2800" dirty="0">
                <a:cs typeface="Times New Roman" pitchFamily="18" charset="0"/>
              </a:rPr>
              <a:t>High </a:t>
            </a:r>
            <a:r>
              <a:rPr lang="en-US" sz="2800" dirty="0" err="1">
                <a:cs typeface="Times New Roman" pitchFamily="18" charset="0"/>
              </a:rPr>
              <a:t>IgG</a:t>
            </a:r>
            <a:r>
              <a:rPr lang="en-US" sz="2800" dirty="0">
                <a:cs typeface="Times New Roman" pitchFamily="18" charset="0"/>
              </a:rPr>
              <a:t> at entry.</a:t>
            </a:r>
          </a:p>
          <a:p>
            <a:pPr marL="990600" lvl="2" indent="-533400" algn="just">
              <a:buFontTx/>
              <a:buAutoNum type="arabicParenR"/>
            </a:pPr>
            <a:r>
              <a:rPr lang="en-US" sz="2800" dirty="0">
                <a:cs typeface="Times New Roman" pitchFamily="18" charset="0"/>
              </a:rPr>
              <a:t>Marked portal plasma cell infiltrate.</a:t>
            </a:r>
          </a:p>
          <a:p>
            <a:pPr marL="990600" lvl="2" indent="-533400" algn="just">
              <a:buFontTx/>
              <a:buAutoNum type="arabicParenR"/>
            </a:pPr>
            <a:r>
              <a:rPr lang="en-US" sz="2800" dirty="0">
                <a:cs typeface="Times New Roman" pitchFamily="18" charset="0"/>
              </a:rPr>
              <a:t>The duration of therapy preceding withdrawal of immunosuppression.</a:t>
            </a:r>
          </a:p>
        </p:txBody>
      </p:sp>
    </p:spTree>
    <p:extLst>
      <p:ext uri="{BB962C8B-B14F-4D97-AF65-F5344CB8AC3E}">
        <p14:creationId xmlns:p14="http://schemas.microsoft.com/office/powerpoint/2010/main" val="56489686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647974"/>
          </a:xfrm>
          <a:prstGeom prst="rect">
            <a:avLst/>
          </a:prstGeom>
          <a:noFill/>
        </p:spPr>
        <p:txBody>
          <a:bodyPr wrap="square" rtlCol="1">
            <a:spAutoFit/>
          </a:bodyPr>
          <a:lstStyle/>
          <a:p>
            <a:pPr marL="533400" indent="-533400" algn="just"/>
            <a:r>
              <a:rPr lang="en-US" sz="3600" b="1" dirty="0">
                <a:solidFill>
                  <a:srgbClr val="66FF33"/>
                </a:solidFill>
                <a:latin typeface="+mj-lt"/>
                <a:cs typeface="Times New Roman" pitchFamily="18" charset="0"/>
              </a:rPr>
              <a:t>2) Treatment failure</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b="1" dirty="0">
                <a:solidFill>
                  <a:srgbClr val="FFFF00"/>
                </a:solidFill>
                <a:latin typeface="+mj-lt"/>
                <a:cs typeface="Times New Roman" pitchFamily="18" charset="0"/>
              </a:rPr>
              <a:t> Definition: </a:t>
            </a:r>
            <a:r>
              <a:rPr lang="en-US" sz="3200" dirty="0"/>
              <a:t>worsening clinical, laboratory, and histological features despite compliance with therapy.</a:t>
            </a:r>
          </a:p>
          <a:p>
            <a:pPr algn="just"/>
            <a:endParaRPr lang="en-US" sz="2400" dirty="0">
              <a:solidFill>
                <a:schemeClr val="bg1"/>
              </a:solidFill>
              <a:cs typeface="Times New Roman" pitchFamily="18" charset="0"/>
            </a:endParaRPr>
          </a:p>
          <a:p>
            <a:pPr algn="just">
              <a:buFontTx/>
              <a:buChar char="-"/>
            </a:pPr>
            <a:r>
              <a:rPr lang="en-US" sz="3200" b="1" dirty="0">
                <a:solidFill>
                  <a:srgbClr val="FFFF00"/>
                </a:solidFill>
                <a:latin typeface="+mn-lt"/>
                <a:cs typeface="Times New Roman" pitchFamily="18" charset="0"/>
              </a:rPr>
              <a:t> </a:t>
            </a:r>
            <a:r>
              <a:rPr lang="en-US" sz="3200" b="1" dirty="0" err="1">
                <a:solidFill>
                  <a:srgbClr val="FFFF00"/>
                </a:solidFill>
                <a:latin typeface="+mj-lt"/>
                <a:cs typeface="Times New Roman" pitchFamily="18" charset="0"/>
              </a:rPr>
              <a:t>Occurance</a:t>
            </a:r>
            <a:r>
              <a:rPr lang="en-US" sz="3200" b="1" dirty="0">
                <a:solidFill>
                  <a:srgbClr val="FFFF00"/>
                </a:solidFill>
                <a:latin typeface="+mj-lt"/>
                <a:cs typeface="Times New Roman" pitchFamily="18" charset="0"/>
              </a:rPr>
              <a:t>:</a:t>
            </a:r>
            <a:r>
              <a:rPr lang="en-US" sz="3200" b="1" dirty="0">
                <a:solidFill>
                  <a:srgbClr val="FFFF00"/>
                </a:solidFill>
                <a:latin typeface="Comic Sans MS" pitchFamily="66" charset="0"/>
                <a:cs typeface="Times New Roman" pitchFamily="18" charset="0"/>
              </a:rPr>
              <a:t> </a:t>
            </a:r>
            <a:r>
              <a:rPr lang="en-US" sz="3200" dirty="0"/>
              <a:t>9% during initial treatment.</a:t>
            </a:r>
          </a:p>
          <a:p>
            <a:pPr algn="just"/>
            <a:endParaRPr lang="en-US" sz="2400" dirty="0">
              <a:solidFill>
                <a:schemeClr val="bg1"/>
              </a:solidFill>
              <a:latin typeface="+mn-lt"/>
              <a:cs typeface="Times New Roman" pitchFamily="18" charset="0"/>
            </a:endParaRPr>
          </a:p>
          <a:p>
            <a:pPr algn="just">
              <a:buFontTx/>
              <a:buChar char="-"/>
            </a:pPr>
            <a:r>
              <a:rPr lang="en-US" sz="3200" b="1" dirty="0">
                <a:solidFill>
                  <a:srgbClr val="FFFF00"/>
                </a:solidFill>
                <a:latin typeface="+mj-lt"/>
                <a:cs typeface="Times New Roman" pitchFamily="18" charset="0"/>
              </a:rPr>
              <a:t> Action:</a:t>
            </a:r>
          </a:p>
          <a:p>
            <a:pPr lvl="1" algn="just">
              <a:buFontTx/>
              <a:buChar char="-"/>
            </a:pPr>
            <a:r>
              <a:rPr lang="en-US" sz="3200" dirty="0"/>
              <a:t> </a:t>
            </a:r>
            <a:r>
              <a:rPr lang="en-US" sz="2800" dirty="0"/>
              <a:t>Prednisone 60mg daily, or prednisone 30mg daily + </a:t>
            </a:r>
            <a:r>
              <a:rPr lang="en-US" sz="2800" dirty="0" err="1"/>
              <a:t>azathioprine</a:t>
            </a:r>
            <a:r>
              <a:rPr lang="en-US" sz="2800" dirty="0"/>
              <a:t> 150mg daily, for at least 1 month.</a:t>
            </a:r>
          </a:p>
          <a:p>
            <a:pPr lvl="1" algn="just">
              <a:buFontTx/>
              <a:buChar char="-"/>
            </a:pPr>
            <a:r>
              <a:rPr lang="en-US" sz="2800" dirty="0"/>
              <a:t> Dose reduction of prednisone by 10mg and azathioprine by 50 mg for each month of improvement until standard </a:t>
            </a:r>
            <a:r>
              <a:rPr lang="en-US" sz="2800" dirty="0" err="1"/>
              <a:t>maintainance</a:t>
            </a:r>
            <a:r>
              <a:rPr lang="en-US" sz="2800" dirty="0"/>
              <a:t> </a:t>
            </a:r>
            <a:endParaRPr lang="en-US" sz="66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06276"/>
            <a:ext cx="8686800" cy="3108543"/>
          </a:xfrm>
          <a:prstGeom prst="rect">
            <a:avLst/>
          </a:prstGeom>
          <a:noFill/>
        </p:spPr>
        <p:txBody>
          <a:bodyPr wrap="square" rtlCol="1">
            <a:spAutoFit/>
          </a:bodyPr>
          <a:lstStyle/>
          <a:p>
            <a:pPr lvl="1" algn="just"/>
            <a:r>
              <a:rPr lang="en-US" sz="2800" dirty="0">
                <a:solidFill>
                  <a:srgbClr val="FFFFFF"/>
                </a:solidFill>
                <a:latin typeface="Arial"/>
                <a:cs typeface="Times New Roman" pitchFamily="18" charset="0"/>
              </a:rPr>
              <a:t>treatment doses are achieved.</a:t>
            </a:r>
            <a:endParaRPr lang="en-US" sz="6600" dirty="0">
              <a:solidFill>
                <a:srgbClr val="FFFFFF"/>
              </a:solidFill>
              <a:latin typeface="Arial"/>
              <a:cs typeface="Times New Roman" pitchFamily="18" charset="0"/>
            </a:endParaRPr>
          </a:p>
          <a:p>
            <a:pPr algn="just"/>
            <a:endParaRPr lang="en-US" sz="2400" b="1" dirty="0">
              <a:solidFill>
                <a:srgbClr val="FFFF00"/>
              </a:solidFill>
              <a:latin typeface="Comic Sans MS" pitchFamily="66" charset="0"/>
              <a:cs typeface="Times New Roman" pitchFamily="18" charset="0"/>
            </a:endParaRPr>
          </a:p>
          <a:p>
            <a:pPr marL="274638" indent="-274638" algn="just">
              <a:buFontTx/>
              <a:buChar char="-"/>
            </a:pPr>
            <a:r>
              <a:rPr lang="en-US" sz="3200" b="1" dirty="0">
                <a:solidFill>
                  <a:srgbClr val="FFFF00"/>
                </a:solidFill>
                <a:latin typeface="+mj-lt"/>
                <a:cs typeface="Times New Roman" pitchFamily="18" charset="0"/>
              </a:rPr>
              <a:t>Outcome:</a:t>
            </a:r>
          </a:p>
          <a:p>
            <a:pPr marL="441325" lvl="1" indent="15875" algn="just">
              <a:buFontTx/>
              <a:buChar char="-"/>
            </a:pPr>
            <a:r>
              <a:rPr lang="en-US" sz="2800" dirty="0"/>
              <a:t> Clinical and </a:t>
            </a:r>
            <a:r>
              <a:rPr lang="en-US" sz="2800" dirty="0" err="1"/>
              <a:t>labaratory</a:t>
            </a:r>
            <a:r>
              <a:rPr lang="en-US" sz="2800" dirty="0"/>
              <a:t> improvement in 70% within 2 years.</a:t>
            </a:r>
          </a:p>
          <a:p>
            <a:pPr marL="441325" lvl="1" indent="15875" algn="just">
              <a:buFontTx/>
              <a:buChar char="-"/>
            </a:pPr>
            <a:r>
              <a:rPr lang="en-US" sz="2800" dirty="0"/>
              <a:t> Histological improvement in 20%.</a:t>
            </a:r>
          </a:p>
          <a:p>
            <a:pPr marL="441325" lvl="1" indent="15875" algn="just">
              <a:buFontTx/>
              <a:buChar char="-"/>
            </a:pPr>
            <a:r>
              <a:rPr lang="en-US" sz="2800" dirty="0"/>
              <a:t> Indefinite therapy is necessary.</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970865"/>
          </a:xfrm>
          <a:prstGeom prst="rect">
            <a:avLst/>
          </a:prstGeom>
          <a:noFill/>
        </p:spPr>
        <p:txBody>
          <a:bodyPr wrap="square" rtlCol="1">
            <a:spAutoFit/>
          </a:bodyPr>
          <a:lstStyle/>
          <a:p>
            <a:pPr marL="533400" indent="-533400" algn="just"/>
            <a:r>
              <a:rPr lang="en-US" sz="3600" b="1" dirty="0">
                <a:solidFill>
                  <a:srgbClr val="66FF33"/>
                </a:solidFill>
                <a:latin typeface="+mj-lt"/>
                <a:cs typeface="Times New Roman" pitchFamily="18" charset="0"/>
              </a:rPr>
              <a:t>3) Incomplete response</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b="1" dirty="0">
                <a:solidFill>
                  <a:srgbClr val="FFFF00"/>
                </a:solidFill>
                <a:latin typeface="+mj-lt"/>
                <a:cs typeface="Times New Roman" pitchFamily="18" charset="0"/>
              </a:rPr>
              <a:t> Definition: </a:t>
            </a:r>
            <a:r>
              <a:rPr lang="en-US" sz="3200" dirty="0"/>
              <a:t>improvement but insufficient to satisfy remission criteria despite compliance with therapy after 3 years.</a:t>
            </a:r>
          </a:p>
          <a:p>
            <a:pPr algn="just"/>
            <a:endParaRPr lang="en-US" sz="2400" dirty="0">
              <a:solidFill>
                <a:schemeClr val="bg1"/>
              </a:solidFill>
              <a:cs typeface="Times New Roman" pitchFamily="18" charset="0"/>
            </a:endParaRPr>
          </a:p>
          <a:p>
            <a:pPr algn="just">
              <a:buFontTx/>
              <a:buChar char="-"/>
            </a:pPr>
            <a:r>
              <a:rPr lang="en-US" sz="3200" b="1" dirty="0">
                <a:solidFill>
                  <a:srgbClr val="FFFF00"/>
                </a:solidFill>
                <a:latin typeface="+mj-lt"/>
                <a:cs typeface="Times New Roman" pitchFamily="18" charset="0"/>
              </a:rPr>
              <a:t> </a:t>
            </a:r>
            <a:r>
              <a:rPr lang="en-US" sz="3200" b="1" dirty="0" err="1">
                <a:solidFill>
                  <a:srgbClr val="FFFF00"/>
                </a:solidFill>
                <a:latin typeface="+mj-lt"/>
                <a:cs typeface="Times New Roman" pitchFamily="18" charset="0"/>
              </a:rPr>
              <a:t>Occurance</a:t>
            </a:r>
            <a:r>
              <a:rPr lang="en-US" sz="3200" b="1" dirty="0">
                <a:solidFill>
                  <a:srgbClr val="FFFF00"/>
                </a:solidFill>
                <a:latin typeface="+mj-lt"/>
                <a:cs typeface="Times New Roman" pitchFamily="18" charset="0"/>
              </a:rPr>
              <a:t>: </a:t>
            </a:r>
            <a:r>
              <a:rPr lang="en-US" sz="3200" dirty="0"/>
              <a:t>13% during initial treatment.</a:t>
            </a:r>
          </a:p>
          <a:p>
            <a:pPr algn="just"/>
            <a:endParaRPr lang="en-US" sz="2400" dirty="0">
              <a:solidFill>
                <a:schemeClr val="bg1"/>
              </a:solidFill>
              <a:latin typeface="+mn-lt"/>
              <a:cs typeface="Times New Roman" pitchFamily="18" charset="0"/>
            </a:endParaRPr>
          </a:p>
          <a:p>
            <a:pPr algn="just">
              <a:buFontTx/>
              <a:buChar char="-"/>
            </a:pPr>
            <a:r>
              <a:rPr lang="en-US" sz="3200" b="1" dirty="0">
                <a:solidFill>
                  <a:srgbClr val="FFFF00"/>
                </a:solidFill>
                <a:latin typeface="+mj-lt"/>
                <a:cs typeface="Times New Roman" pitchFamily="18" charset="0"/>
              </a:rPr>
              <a:t> Action:</a:t>
            </a:r>
            <a:r>
              <a:rPr lang="en-US" sz="3200" dirty="0">
                <a:solidFill>
                  <a:schemeClr val="bg1"/>
                </a:solidFill>
                <a:latin typeface="+mj-lt"/>
                <a:cs typeface="Times New Roman" pitchFamily="18" charset="0"/>
              </a:rPr>
              <a:t> </a:t>
            </a:r>
            <a:r>
              <a:rPr lang="en-US" sz="3200" dirty="0"/>
              <a:t>long term treatment with low dose prednisone (up to 10mg/day) or azathioprine (2mg/kg/day).</a:t>
            </a:r>
          </a:p>
          <a:p>
            <a:pPr algn="just"/>
            <a:endParaRPr lang="en-US" sz="2400" dirty="0">
              <a:solidFill>
                <a:schemeClr val="bg1"/>
              </a:solidFill>
              <a:latin typeface="+mn-lt"/>
              <a:cs typeface="Times New Roman" pitchFamily="18" charset="0"/>
            </a:endParaRPr>
          </a:p>
          <a:p>
            <a:pPr algn="just">
              <a:buFontTx/>
              <a:buChar char="-"/>
            </a:pPr>
            <a:r>
              <a:rPr lang="en-US" sz="3200" b="1" dirty="0">
                <a:solidFill>
                  <a:srgbClr val="FFFF00"/>
                </a:solidFill>
                <a:latin typeface="+mn-lt"/>
                <a:cs typeface="Times New Roman" pitchFamily="18" charset="0"/>
              </a:rPr>
              <a:t> </a:t>
            </a:r>
            <a:r>
              <a:rPr lang="en-US" sz="3200" b="1" dirty="0">
                <a:solidFill>
                  <a:srgbClr val="FFFF00"/>
                </a:solidFill>
                <a:latin typeface="+mj-lt"/>
                <a:cs typeface="Times New Roman" pitchFamily="18" charset="0"/>
              </a:rPr>
              <a:t>Outcome:</a:t>
            </a:r>
            <a:r>
              <a:rPr lang="en-US" sz="3200" b="1" dirty="0">
                <a:solidFill>
                  <a:srgbClr val="FFFF00"/>
                </a:solidFill>
                <a:latin typeface="Comic Sans MS" pitchFamily="66" charset="0"/>
                <a:cs typeface="Times New Roman" pitchFamily="18" charset="0"/>
              </a:rPr>
              <a:t> </a:t>
            </a:r>
            <a:r>
              <a:rPr lang="en-US" sz="3200" dirty="0"/>
              <a:t>Indefinite therapy.</a:t>
            </a:r>
            <a:endParaRPr lang="en-US" sz="3200" b="1"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217087"/>
          </a:xfrm>
          <a:prstGeom prst="rect">
            <a:avLst/>
          </a:prstGeom>
          <a:noFill/>
        </p:spPr>
        <p:txBody>
          <a:bodyPr wrap="square" rtlCol="1">
            <a:spAutoFit/>
          </a:bodyPr>
          <a:lstStyle/>
          <a:p>
            <a:pPr marL="533400" indent="-533400" algn="just"/>
            <a:r>
              <a:rPr lang="en-US" sz="3600" b="1" dirty="0">
                <a:solidFill>
                  <a:srgbClr val="66FF33"/>
                </a:solidFill>
                <a:latin typeface="+mj-lt"/>
                <a:cs typeface="Times New Roman" pitchFamily="18" charset="0"/>
              </a:rPr>
              <a:t>4) Drug toxicity</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b="1" dirty="0">
                <a:solidFill>
                  <a:srgbClr val="FFFF00"/>
                </a:solidFill>
                <a:latin typeface="+mj-lt"/>
                <a:cs typeface="Times New Roman" pitchFamily="18" charset="0"/>
              </a:rPr>
              <a:t> Definition: </a:t>
            </a:r>
            <a:r>
              <a:rPr lang="en-US" sz="3200" dirty="0"/>
              <a:t>development of intolerable side effects.</a:t>
            </a:r>
          </a:p>
          <a:p>
            <a:pPr algn="just"/>
            <a:endParaRPr lang="en-US" sz="2400" dirty="0">
              <a:solidFill>
                <a:schemeClr val="bg1"/>
              </a:solidFill>
              <a:cs typeface="Times New Roman" pitchFamily="18" charset="0"/>
            </a:endParaRPr>
          </a:p>
          <a:p>
            <a:pPr algn="just">
              <a:buFontTx/>
              <a:buChar char="-"/>
            </a:pPr>
            <a:r>
              <a:rPr lang="en-US" sz="3200" b="1" dirty="0">
                <a:solidFill>
                  <a:srgbClr val="FFFF00"/>
                </a:solidFill>
                <a:latin typeface="+mj-lt"/>
                <a:cs typeface="Times New Roman" pitchFamily="18" charset="0"/>
              </a:rPr>
              <a:t> </a:t>
            </a:r>
            <a:r>
              <a:rPr lang="en-US" sz="3200" b="1" dirty="0" err="1">
                <a:solidFill>
                  <a:srgbClr val="FFFF00"/>
                </a:solidFill>
                <a:latin typeface="+mj-lt"/>
                <a:cs typeface="Times New Roman" pitchFamily="18" charset="0"/>
              </a:rPr>
              <a:t>Occurance</a:t>
            </a:r>
            <a:r>
              <a:rPr lang="en-US" sz="3200" b="1" dirty="0">
                <a:solidFill>
                  <a:srgbClr val="FFFF00"/>
                </a:solidFill>
                <a:latin typeface="+mj-lt"/>
                <a:cs typeface="Times New Roman" pitchFamily="18" charset="0"/>
              </a:rPr>
              <a:t>: </a:t>
            </a:r>
            <a:r>
              <a:rPr lang="en-US" sz="3200" dirty="0"/>
              <a:t>13%.</a:t>
            </a:r>
          </a:p>
          <a:p>
            <a:pPr algn="just"/>
            <a:endParaRPr lang="en-US" sz="2400" dirty="0">
              <a:solidFill>
                <a:schemeClr val="bg1"/>
              </a:solidFill>
              <a:latin typeface="+mn-lt"/>
              <a:cs typeface="Times New Roman" pitchFamily="18" charset="0"/>
            </a:endParaRPr>
          </a:p>
          <a:p>
            <a:pPr algn="just">
              <a:buFontTx/>
              <a:buChar char="-"/>
            </a:pPr>
            <a:r>
              <a:rPr lang="en-US" sz="3200" b="1" dirty="0">
                <a:solidFill>
                  <a:srgbClr val="FFFF00"/>
                </a:solidFill>
                <a:latin typeface="+mj-lt"/>
                <a:cs typeface="Times New Roman" pitchFamily="18" charset="0"/>
              </a:rPr>
              <a:t> Action:</a:t>
            </a:r>
            <a:endParaRPr lang="en-US" sz="3200" b="1" dirty="0">
              <a:solidFill>
                <a:schemeClr val="bg1"/>
              </a:solidFill>
              <a:latin typeface="+mj-lt"/>
              <a:cs typeface="Times New Roman" pitchFamily="18" charset="0"/>
            </a:endParaRPr>
          </a:p>
          <a:p>
            <a:pPr lvl="1" algn="just">
              <a:buFontTx/>
              <a:buChar char="-"/>
            </a:pPr>
            <a:r>
              <a:rPr lang="en-US" sz="3200" dirty="0"/>
              <a:t> </a:t>
            </a:r>
            <a:r>
              <a:rPr lang="en-US" sz="2800" dirty="0"/>
              <a:t>Dose reduction or discontinuation of offending drug.</a:t>
            </a:r>
          </a:p>
          <a:p>
            <a:pPr lvl="1" algn="just">
              <a:buFontTx/>
              <a:buChar char="-"/>
            </a:pPr>
            <a:r>
              <a:rPr lang="en-US" sz="2800" dirty="0"/>
              <a:t> Maintenance on tolerated drug in adjusted dose.</a:t>
            </a:r>
          </a:p>
          <a:p>
            <a:pPr lvl="1" algn="just"/>
            <a:endParaRPr lang="en-US" sz="2400" dirty="0">
              <a:solidFill>
                <a:schemeClr val="bg1"/>
              </a:solidFill>
              <a:latin typeface="+mn-lt"/>
              <a:cs typeface="Times New Roman" pitchFamily="18" charset="0"/>
            </a:endParaRPr>
          </a:p>
          <a:p>
            <a:pPr algn="just">
              <a:buFontTx/>
              <a:buChar char="-"/>
            </a:pPr>
            <a:r>
              <a:rPr lang="en-US" sz="3200" b="1" dirty="0">
                <a:solidFill>
                  <a:srgbClr val="FFFF00"/>
                </a:solidFill>
                <a:latin typeface="+mn-lt"/>
                <a:cs typeface="Times New Roman" pitchFamily="18" charset="0"/>
              </a:rPr>
              <a:t> </a:t>
            </a:r>
            <a:r>
              <a:rPr lang="en-US" sz="3200" b="1" dirty="0">
                <a:solidFill>
                  <a:srgbClr val="FFFF00"/>
                </a:solidFill>
                <a:latin typeface="+mj-lt"/>
                <a:cs typeface="Times New Roman" pitchFamily="18" charset="0"/>
              </a:rPr>
              <a:t>Outcome:</a:t>
            </a:r>
            <a:r>
              <a:rPr lang="en-US" sz="3200" b="1" dirty="0">
                <a:solidFill>
                  <a:srgbClr val="FFFF00"/>
                </a:solidFill>
                <a:latin typeface="Comic Sans MS" pitchFamily="66" charset="0"/>
                <a:cs typeface="Times New Roman" pitchFamily="18" charset="0"/>
              </a:rPr>
              <a:t> </a:t>
            </a:r>
            <a:r>
              <a:rPr lang="en-US" sz="3200" dirty="0"/>
              <a:t>Indefinite therapy with single tolerated drug or low dose offending drug.</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025"/>
            <a:ext cx="8686800" cy="646331"/>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6) Treatment side effects</a:t>
            </a:r>
            <a:endParaRPr lang="en-US" sz="3200" dirty="0">
              <a:solidFill>
                <a:schemeClr val="bg1"/>
              </a:solidFill>
              <a:latin typeface="+mj-lt"/>
              <a:cs typeface="Times New Roman" pitchFamily="18" charset="0"/>
            </a:endParaRPr>
          </a:p>
        </p:txBody>
      </p:sp>
      <p:pic>
        <p:nvPicPr>
          <p:cNvPr id="4098" name="Picture 2"/>
          <p:cNvPicPr>
            <a:picLocks noChangeAspect="1" noChangeArrowheads="1"/>
          </p:cNvPicPr>
          <p:nvPr/>
        </p:nvPicPr>
        <p:blipFill>
          <a:blip r:embed="rId2"/>
          <a:srcRect l="1961" t="1775" r="3922" b="1677"/>
          <a:stretch>
            <a:fillRect/>
          </a:stretch>
        </p:blipFill>
        <p:spPr bwMode="auto">
          <a:xfrm>
            <a:off x="76200" y="638176"/>
            <a:ext cx="3810000" cy="6191250"/>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2158"/>
            <a:ext cx="8686800" cy="6278642"/>
          </a:xfrm>
          <a:prstGeom prst="rect">
            <a:avLst/>
          </a:prstGeom>
          <a:noFill/>
        </p:spPr>
        <p:txBody>
          <a:bodyPr wrap="square" rtlCol="1">
            <a:spAutoFit/>
          </a:bodyPr>
          <a:lstStyle/>
          <a:p>
            <a:pPr algn="just"/>
            <a:r>
              <a:rPr lang="en-US" sz="3600" b="1" dirty="0">
                <a:solidFill>
                  <a:srgbClr val="FFFF00"/>
                </a:solidFill>
                <a:latin typeface="+mj-lt"/>
                <a:cs typeface="Times New Roman" pitchFamily="18" charset="0"/>
              </a:rPr>
              <a:t>7) Pretreatment and on-treatment considerations</a:t>
            </a:r>
          </a:p>
          <a:p>
            <a:pPr algn="just"/>
            <a:endParaRPr lang="en-US" sz="1000" b="1" dirty="0">
              <a:solidFill>
                <a:srgbClr val="FFFF00"/>
              </a:solidFill>
              <a:latin typeface="Comic Sans MS" pitchFamily="66" charset="0"/>
              <a:cs typeface="Times New Roman" pitchFamily="18" charset="0"/>
            </a:endParaRPr>
          </a:p>
          <a:p>
            <a:pPr algn="just">
              <a:buAutoNum type="arabicParenR"/>
            </a:pPr>
            <a:r>
              <a:rPr lang="en-US" sz="3200" dirty="0"/>
              <a:t> Consider checking stools for ova and parasites.</a:t>
            </a:r>
          </a:p>
          <a:p>
            <a:pPr algn="just">
              <a:buAutoNum type="arabicParenR"/>
            </a:pPr>
            <a:r>
              <a:rPr lang="en-US" sz="3200" dirty="0"/>
              <a:t> Start calcium (1000-1500 mg/day) and vitamin D supplementation (1000 IU/day) .</a:t>
            </a:r>
          </a:p>
          <a:p>
            <a:pPr algn="just">
              <a:buAutoNum type="arabicParenR"/>
            </a:pPr>
            <a:r>
              <a:rPr lang="en-US" sz="3200" dirty="0"/>
              <a:t> Consider baseline bone mineral density +/− </a:t>
            </a:r>
            <a:r>
              <a:rPr lang="en-US" sz="3200" dirty="0" err="1"/>
              <a:t>bisphosphonate</a:t>
            </a:r>
            <a:r>
              <a:rPr lang="en-US" sz="3200" dirty="0"/>
              <a:t> prophylaxis.</a:t>
            </a:r>
          </a:p>
          <a:p>
            <a:pPr algn="just">
              <a:buAutoNum type="arabicParenR"/>
            </a:pPr>
            <a:r>
              <a:rPr lang="en-US" sz="3200" dirty="0"/>
              <a:t> Check blood pressure and monitor on therapy periodically.</a:t>
            </a:r>
          </a:p>
          <a:p>
            <a:pPr algn="just">
              <a:buAutoNum type="arabicParenR"/>
            </a:pPr>
            <a:r>
              <a:rPr lang="en-US" sz="3200" dirty="0"/>
              <a:t> Check blood glucose and urine glucose and monitor on therapy periodically.</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6494085"/>
          </a:xfrm>
          <a:prstGeom prst="rect">
            <a:avLst/>
          </a:prstGeom>
        </p:spPr>
        <p:txBody>
          <a:bodyPr wrap="square">
            <a:spAutoFit/>
          </a:bodyPr>
          <a:lstStyle/>
          <a:p>
            <a:pPr marL="514350" indent="-514350" algn="just">
              <a:buFont typeface="+mj-lt"/>
              <a:buAutoNum type="arabicParenR" startAt="6"/>
            </a:pPr>
            <a:r>
              <a:rPr lang="en-US" sz="3200" dirty="0">
                <a:cs typeface="Times New Roman" pitchFamily="18" charset="0"/>
              </a:rPr>
              <a:t> Screen for cataracts. </a:t>
            </a:r>
          </a:p>
          <a:p>
            <a:pPr algn="just">
              <a:buFont typeface="+mj-lt"/>
              <a:buAutoNum type="arabicParenR" startAt="6"/>
            </a:pPr>
            <a:r>
              <a:rPr lang="en-US" sz="3200" dirty="0">
                <a:cs typeface="Times New Roman" pitchFamily="18" charset="0"/>
              </a:rPr>
              <a:t> Agree blood monitoring schedule for side effects.</a:t>
            </a:r>
          </a:p>
          <a:p>
            <a:pPr algn="just">
              <a:buFont typeface="+mj-lt"/>
              <a:buAutoNum type="arabicParenR" startAt="6"/>
            </a:pPr>
            <a:r>
              <a:rPr lang="en-US" sz="3200" dirty="0">
                <a:cs typeface="Times New Roman" pitchFamily="18" charset="0"/>
              </a:rPr>
              <a:t> Discuss compliance strategies.</a:t>
            </a:r>
          </a:p>
          <a:p>
            <a:pPr algn="just">
              <a:buFont typeface="+mj-lt"/>
              <a:buAutoNum type="arabicParenR" startAt="6"/>
            </a:pPr>
            <a:r>
              <a:rPr lang="en-US" sz="3200" dirty="0">
                <a:cs typeface="Times New Roman" pitchFamily="18" charset="0"/>
              </a:rPr>
              <a:t> Advise on prevention of infection, e.g. vaccinations, avoidance of bites in endemic areas.</a:t>
            </a:r>
          </a:p>
          <a:p>
            <a:pPr algn="just">
              <a:buFont typeface="+mj-lt"/>
              <a:buAutoNum type="arabicParenR" startAt="6"/>
            </a:pPr>
            <a:r>
              <a:rPr lang="en-US" sz="3200" dirty="0">
                <a:cs typeface="Times New Roman" pitchFamily="18" charset="0"/>
              </a:rPr>
              <a:t> Screen for previous hepatitis B and consider monitoring/intervention based on </a:t>
            </a:r>
            <a:r>
              <a:rPr lang="en-US" sz="3200" dirty="0" err="1">
                <a:cs typeface="Times New Roman" pitchFamily="18" charset="0"/>
              </a:rPr>
              <a:t>cAb</a:t>
            </a:r>
            <a:r>
              <a:rPr lang="en-US" sz="3200" dirty="0">
                <a:cs typeface="Times New Roman" pitchFamily="18" charset="0"/>
              </a:rPr>
              <a:t> status.</a:t>
            </a:r>
          </a:p>
          <a:p>
            <a:pPr algn="just"/>
            <a:endParaRPr lang="en-US" sz="3200" dirty="0">
              <a:cs typeface="Times New Roman" pitchFamily="18" charset="0"/>
            </a:endParaRPr>
          </a:p>
          <a:p>
            <a:pPr algn="just"/>
            <a:r>
              <a:rPr lang="en-US" sz="3200" dirty="0">
                <a:cs typeface="Times New Roman" pitchFamily="18" charset="0"/>
              </a:rPr>
              <a:t>- Consider the patient for </a:t>
            </a:r>
            <a:r>
              <a:rPr lang="en-US" sz="3200" dirty="0" err="1">
                <a:cs typeface="Times New Roman" pitchFamily="18" charset="0"/>
              </a:rPr>
              <a:t>variceal</a:t>
            </a:r>
            <a:r>
              <a:rPr lang="en-US" sz="3200" dirty="0">
                <a:cs typeface="Times New Roman" pitchFamily="18" charset="0"/>
              </a:rPr>
              <a:t> surveillance and HCC screening</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 Corticosteroid therapy in autoimmune hepatitis"/>
          <p:cNvPicPr>
            <a:picLocks noChangeAspect="1" noChangeArrowheads="1"/>
          </p:cNvPicPr>
          <p:nvPr/>
        </p:nvPicPr>
        <p:blipFill rotWithShape="1">
          <a:blip r:embed="rId2">
            <a:extLst>
              <a:ext uri="{28A0092B-C50C-407E-A947-70E740481C1C}">
                <a14:useLocalDpi xmlns:a14="http://schemas.microsoft.com/office/drawing/2010/main" val="0"/>
              </a:ext>
            </a:extLst>
          </a:blip>
          <a:srcRect l="3200" t="4691" r="4101" b="3399"/>
          <a:stretch/>
        </p:blipFill>
        <p:spPr bwMode="auto">
          <a:xfrm>
            <a:off x="863588" y="872716"/>
            <a:ext cx="7416824"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1569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01798"/>
            <a:ext cx="8686800" cy="5232202"/>
          </a:xfrm>
          <a:prstGeom prst="rect">
            <a:avLst/>
          </a:prstGeom>
          <a:noFill/>
        </p:spPr>
        <p:txBody>
          <a:bodyPr wrap="square" rtlCol="1">
            <a:spAutoFit/>
          </a:bodyPr>
          <a:lstStyle/>
          <a:p>
            <a:pPr algn="just"/>
            <a:r>
              <a:rPr lang="en-US" sz="3600" b="1" dirty="0">
                <a:solidFill>
                  <a:srgbClr val="FFFF00"/>
                </a:solidFill>
                <a:latin typeface="+mj-lt"/>
                <a:cs typeface="Times New Roman" pitchFamily="18" charset="0"/>
              </a:rPr>
              <a:t>8) Alternative drugs</a:t>
            </a:r>
          </a:p>
          <a:p>
            <a:pPr algn="just"/>
            <a:endParaRPr lang="en-US" sz="1000" b="1" dirty="0">
              <a:solidFill>
                <a:srgbClr val="FFFF00"/>
              </a:solidFill>
              <a:latin typeface="Comic Sans MS" pitchFamily="66" charset="0"/>
              <a:cs typeface="Times New Roman" pitchFamily="18" charset="0"/>
            </a:endParaRPr>
          </a:p>
          <a:p>
            <a:pPr algn="just">
              <a:lnSpc>
                <a:spcPct val="150000"/>
              </a:lnSpc>
              <a:buAutoNum type="arabicParenR"/>
            </a:pPr>
            <a:r>
              <a:rPr lang="en-US" sz="3200" dirty="0"/>
              <a:t> Cyclosporine.</a:t>
            </a:r>
          </a:p>
          <a:p>
            <a:pPr algn="just">
              <a:lnSpc>
                <a:spcPct val="150000"/>
              </a:lnSpc>
              <a:buAutoNum type="arabicParenR"/>
            </a:pPr>
            <a:r>
              <a:rPr lang="en-US" sz="3200" dirty="0" err="1"/>
              <a:t>Tacrolimus</a:t>
            </a:r>
            <a:r>
              <a:rPr lang="en-US" sz="3200" dirty="0"/>
              <a:t>.</a:t>
            </a:r>
          </a:p>
          <a:p>
            <a:pPr algn="just">
              <a:lnSpc>
                <a:spcPct val="150000"/>
              </a:lnSpc>
              <a:buAutoNum type="arabicParenR"/>
            </a:pPr>
            <a:r>
              <a:rPr lang="en-US" sz="3200" dirty="0"/>
              <a:t> </a:t>
            </a:r>
            <a:r>
              <a:rPr lang="en-US" sz="3200" dirty="0" err="1"/>
              <a:t>Mycophenolate</a:t>
            </a:r>
            <a:r>
              <a:rPr lang="en-US" sz="3200" dirty="0"/>
              <a:t> </a:t>
            </a:r>
            <a:r>
              <a:rPr lang="en-US" sz="3200" dirty="0" err="1"/>
              <a:t>mofetil</a:t>
            </a:r>
            <a:r>
              <a:rPr lang="en-US" sz="3200" dirty="0"/>
              <a:t>.</a:t>
            </a:r>
          </a:p>
          <a:p>
            <a:pPr algn="just">
              <a:lnSpc>
                <a:spcPct val="150000"/>
              </a:lnSpc>
              <a:buAutoNum type="arabicParenR"/>
            </a:pPr>
            <a:r>
              <a:rPr lang="en-US" sz="3200" dirty="0"/>
              <a:t> 6-MP.</a:t>
            </a:r>
          </a:p>
          <a:p>
            <a:pPr algn="just">
              <a:lnSpc>
                <a:spcPct val="150000"/>
              </a:lnSpc>
              <a:buAutoNum type="arabicParenR"/>
            </a:pPr>
            <a:r>
              <a:rPr lang="en-US" sz="3200" dirty="0"/>
              <a:t> </a:t>
            </a:r>
            <a:r>
              <a:rPr lang="en-US" sz="3200" dirty="0" err="1"/>
              <a:t>Budesonide</a:t>
            </a:r>
            <a:r>
              <a:rPr lang="en-US" sz="3200" dirty="0"/>
              <a:t>.</a:t>
            </a:r>
          </a:p>
          <a:p>
            <a:pPr algn="just">
              <a:lnSpc>
                <a:spcPct val="150000"/>
              </a:lnSpc>
              <a:buAutoNum type="arabicParenR"/>
            </a:pPr>
            <a:r>
              <a:rPr lang="en-US" sz="3200" dirty="0"/>
              <a:t> </a:t>
            </a:r>
            <a:r>
              <a:rPr lang="en-US" sz="3200" dirty="0" err="1"/>
              <a:t>Rituximab</a:t>
            </a:r>
            <a:r>
              <a:rPr lang="en-US" sz="3200" dirty="0"/>
              <a:t> </a:t>
            </a:r>
            <a:r>
              <a:rPr lang="en-US" sz="2400" dirty="0">
                <a:solidFill>
                  <a:srgbClr val="FF0000"/>
                </a:solidFill>
              </a:rPr>
              <a:t>(anti-CD20 monoclonal antibody)</a:t>
            </a:r>
            <a:r>
              <a:rPr lang="en-US" sz="3200" dirty="0">
                <a:solidFill>
                  <a:srgbClr val="FF0000"/>
                </a:solidFill>
              </a:rPr>
              <a:t>.</a:t>
            </a:r>
            <a:endParaRPr lang="en-US" sz="2400"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86800" cy="5109091"/>
          </a:xfrm>
          <a:prstGeom prst="rect">
            <a:avLst/>
          </a:prstGeom>
          <a:noFill/>
        </p:spPr>
        <p:txBody>
          <a:bodyPr wrap="square" rtlCol="1">
            <a:spAutoFit/>
          </a:bodyPr>
          <a:lstStyle/>
          <a:p>
            <a:r>
              <a:rPr lang="en-US" sz="3200" b="1" dirty="0">
                <a:solidFill>
                  <a:srgbClr val="66FF33"/>
                </a:solidFill>
                <a:latin typeface="+mj-lt"/>
                <a:cs typeface="Times New Roman" pitchFamily="18" charset="0"/>
              </a:rPr>
              <a:t>Environmental Triggers:</a:t>
            </a:r>
          </a:p>
          <a:p>
            <a:endParaRPr lang="en-US" sz="1000" b="1" dirty="0">
              <a:solidFill>
                <a:srgbClr val="66FF33"/>
              </a:solidFill>
              <a:latin typeface="Comic Sans MS" pitchFamily="66" charset="0"/>
              <a:cs typeface="Times New Roman" pitchFamily="18" charset="0"/>
            </a:endParaRPr>
          </a:p>
          <a:p>
            <a:pPr>
              <a:buFontTx/>
              <a:buChar char="-"/>
            </a:pPr>
            <a:r>
              <a:rPr lang="en-US" sz="2800" dirty="0">
                <a:latin typeface="+mn-lt"/>
                <a:cs typeface="Times New Roman" pitchFamily="18" charset="0"/>
              </a:rPr>
              <a:t> </a:t>
            </a:r>
            <a:r>
              <a:rPr lang="en-US" sz="2800" dirty="0"/>
              <a:t>Presumed to be certain viruses (</a:t>
            </a:r>
            <a:r>
              <a:rPr lang="en-US" sz="2800" dirty="0" err="1"/>
              <a:t>e.g</a:t>
            </a:r>
            <a:r>
              <a:rPr lang="en-US" sz="2800" dirty="0"/>
              <a:t> following HAV), toxins, drugs.</a:t>
            </a:r>
          </a:p>
          <a:p>
            <a:pPr>
              <a:buFontTx/>
              <a:buChar char="-"/>
            </a:pPr>
            <a:endParaRPr lang="en-US" sz="2800" dirty="0">
              <a:solidFill>
                <a:schemeClr val="bg1"/>
              </a:solidFill>
              <a:latin typeface="+mn-lt"/>
              <a:cs typeface="Times New Roman" pitchFamily="18" charset="0"/>
            </a:endParaRPr>
          </a:p>
          <a:p>
            <a:r>
              <a:rPr lang="en-US" sz="3200" b="1" dirty="0">
                <a:solidFill>
                  <a:srgbClr val="66FF33"/>
                </a:solidFill>
                <a:latin typeface="+mj-lt"/>
                <a:cs typeface="Times New Roman" pitchFamily="18" charset="0"/>
              </a:rPr>
              <a:t>Drugs:</a:t>
            </a:r>
          </a:p>
          <a:p>
            <a:r>
              <a:rPr lang="en-US" sz="2800" dirty="0">
                <a:latin typeface="+mn-lt"/>
                <a:cs typeface="Times New Roman" pitchFamily="18" charset="0"/>
              </a:rPr>
              <a:t>- </a:t>
            </a:r>
            <a:r>
              <a:rPr lang="en-US" sz="2800" dirty="0" err="1"/>
              <a:t>Oxyphenisatin</a:t>
            </a:r>
            <a:r>
              <a:rPr lang="en-US" sz="2800" dirty="0"/>
              <a:t>.</a:t>
            </a:r>
          </a:p>
          <a:p>
            <a:r>
              <a:rPr lang="en-US" sz="2800" dirty="0"/>
              <a:t>- Methyldopa.</a:t>
            </a:r>
          </a:p>
          <a:p>
            <a:r>
              <a:rPr lang="en-US" sz="2800" dirty="0"/>
              <a:t>- </a:t>
            </a:r>
            <a:r>
              <a:rPr lang="en-US" sz="2800" dirty="0" err="1"/>
              <a:t>Nitrofurantoin</a:t>
            </a:r>
            <a:r>
              <a:rPr lang="en-US" sz="2800" dirty="0"/>
              <a:t>.</a:t>
            </a:r>
          </a:p>
          <a:p>
            <a:r>
              <a:rPr lang="en-US" sz="2800" dirty="0"/>
              <a:t>- </a:t>
            </a:r>
            <a:r>
              <a:rPr lang="en-US" sz="2800" dirty="0" err="1"/>
              <a:t>Diclofenac</a:t>
            </a:r>
            <a:r>
              <a:rPr lang="en-US" sz="2800" dirty="0"/>
              <a:t>.</a:t>
            </a:r>
          </a:p>
          <a:p>
            <a:r>
              <a:rPr lang="en-US" sz="2800" dirty="0"/>
              <a:t>- </a:t>
            </a:r>
            <a:r>
              <a:rPr lang="en-US" sz="2800" dirty="0" err="1"/>
              <a:t>Minocycline</a:t>
            </a:r>
            <a:r>
              <a:rPr lang="en-US" sz="2800" dirty="0"/>
              <a:t>.</a:t>
            </a:r>
          </a:p>
          <a:p>
            <a:r>
              <a:rPr lang="en-US" sz="2800" dirty="0"/>
              <a:t>- </a:t>
            </a:r>
            <a:r>
              <a:rPr lang="en-US" sz="2800" dirty="0" err="1"/>
              <a:t>Statins</a:t>
            </a:r>
            <a:r>
              <a:rPr lang="en-US" sz="2800" dirty="0"/>
              <a:t>.</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5663089"/>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AIH and liver transplantation</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b="1" dirty="0">
                <a:solidFill>
                  <a:srgbClr val="66FF33"/>
                </a:solidFill>
                <a:latin typeface="+mj-lt"/>
                <a:cs typeface="Times New Roman" pitchFamily="18" charset="0"/>
              </a:rPr>
              <a:t> Indications of LT in AIH:</a:t>
            </a:r>
          </a:p>
          <a:p>
            <a:pPr marL="971550" lvl="1" indent="-514350" algn="just">
              <a:buAutoNum type="arabicParenR"/>
            </a:pPr>
            <a:r>
              <a:rPr lang="en-US" sz="2800" dirty="0"/>
              <a:t>Acute liver failure.</a:t>
            </a:r>
          </a:p>
          <a:p>
            <a:pPr marL="898525" lvl="1" indent="-441325" algn="just">
              <a:buFontTx/>
              <a:buAutoNum type="arabicParenR"/>
            </a:pPr>
            <a:r>
              <a:rPr lang="en-US" sz="2800" dirty="0"/>
              <a:t>Decompensated cirrhosis with a MELD score </a:t>
            </a:r>
          </a:p>
          <a:p>
            <a:pPr lvl="1" algn="just"/>
            <a:r>
              <a:rPr lang="en-US" sz="2800" dirty="0"/>
              <a:t>     ≥ 15.</a:t>
            </a:r>
          </a:p>
          <a:p>
            <a:pPr lvl="1" algn="just">
              <a:buFontTx/>
              <a:buAutoNum type="arabicParenR"/>
            </a:pPr>
            <a:r>
              <a:rPr lang="en-US" sz="2800" dirty="0"/>
              <a:t> </a:t>
            </a:r>
            <a:r>
              <a:rPr lang="en-US" sz="2800" dirty="0" err="1"/>
              <a:t>Hepatocellular</a:t>
            </a:r>
            <a:r>
              <a:rPr lang="en-US" sz="2800" dirty="0"/>
              <a:t> carcinoma meeting transplant criteria </a:t>
            </a:r>
            <a:r>
              <a:rPr lang="en-US" sz="2000" dirty="0">
                <a:solidFill>
                  <a:srgbClr val="FF0000"/>
                </a:solidFill>
              </a:rPr>
              <a:t>(uncommon)</a:t>
            </a:r>
            <a:r>
              <a:rPr lang="en-US" sz="2800" dirty="0">
                <a:solidFill>
                  <a:srgbClr val="FF0000"/>
                </a:solidFill>
              </a:rPr>
              <a:t>.</a:t>
            </a:r>
          </a:p>
          <a:p>
            <a:pPr algn="just"/>
            <a:endParaRPr lang="en-US" sz="2400" dirty="0">
              <a:solidFill>
                <a:schemeClr val="bg1"/>
              </a:solidFill>
              <a:latin typeface="+mn-lt"/>
              <a:cs typeface="Times New Roman" pitchFamily="18" charset="0"/>
            </a:endParaRPr>
          </a:p>
          <a:p>
            <a:pPr algn="just">
              <a:buFontTx/>
              <a:buChar char="-"/>
            </a:pPr>
            <a:r>
              <a:rPr lang="en-US" sz="3200" dirty="0">
                <a:solidFill>
                  <a:srgbClr val="66FF33"/>
                </a:solidFill>
                <a:latin typeface="+mj-lt"/>
                <a:cs typeface="Times New Roman" pitchFamily="18" charset="0"/>
              </a:rPr>
              <a:t> </a:t>
            </a:r>
            <a:r>
              <a:rPr lang="en-US" sz="3200" b="1" dirty="0">
                <a:solidFill>
                  <a:srgbClr val="66FF33"/>
                </a:solidFill>
                <a:latin typeface="+mj-lt"/>
                <a:cs typeface="Times New Roman" pitchFamily="18" charset="0"/>
              </a:rPr>
              <a:t>Recurrent AIH in </a:t>
            </a:r>
            <a:r>
              <a:rPr lang="en-US" sz="3200" b="1" dirty="0" err="1">
                <a:solidFill>
                  <a:srgbClr val="66FF33"/>
                </a:solidFill>
                <a:latin typeface="+mj-lt"/>
                <a:cs typeface="Times New Roman" pitchFamily="18" charset="0"/>
              </a:rPr>
              <a:t>Allografts</a:t>
            </a:r>
            <a:endParaRPr lang="en-US" sz="3200" b="1" dirty="0">
              <a:solidFill>
                <a:srgbClr val="66FF33"/>
              </a:solidFill>
              <a:latin typeface="+mj-lt"/>
              <a:cs typeface="Times New Roman" pitchFamily="18" charset="0"/>
            </a:endParaRPr>
          </a:p>
          <a:p>
            <a:pPr lvl="1" algn="just">
              <a:buFontTx/>
              <a:buChar char="-"/>
            </a:pPr>
            <a:r>
              <a:rPr lang="en-US" sz="3200" dirty="0"/>
              <a:t> </a:t>
            </a:r>
            <a:r>
              <a:rPr lang="en-US" sz="2800" dirty="0"/>
              <a:t>Recurrence occurs in 12-46% of patients.</a:t>
            </a:r>
          </a:p>
          <a:p>
            <a:pPr lvl="1" algn="just">
              <a:buFontTx/>
              <a:buChar char="-"/>
            </a:pPr>
            <a:r>
              <a:rPr lang="en-US" sz="2800" dirty="0"/>
              <a:t> The incidence increases with time after LT and accelerates after discontinuation of steroids.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686800" cy="6186309"/>
          </a:xfrm>
          <a:prstGeom prst="rect">
            <a:avLst/>
          </a:prstGeom>
          <a:noFill/>
        </p:spPr>
        <p:txBody>
          <a:bodyPr wrap="square" rtlCol="1">
            <a:spAutoFit/>
          </a:bodyPr>
          <a:lstStyle/>
          <a:p>
            <a:pPr lvl="1" algn="just">
              <a:buFontTx/>
              <a:buChar char="-"/>
            </a:pPr>
            <a:r>
              <a:rPr lang="en-US" sz="2800" dirty="0"/>
              <a:t> Reported risk factors for recurrence included inadequate dosing of </a:t>
            </a:r>
            <a:r>
              <a:rPr lang="en-US" sz="2800" dirty="0" err="1"/>
              <a:t>immunosuppression</a:t>
            </a:r>
            <a:r>
              <a:rPr lang="en-US" sz="2800" dirty="0"/>
              <a:t>, type 1 AIH and a recipient positive for either HLA-DRB1*03 or DRB1*04.</a:t>
            </a:r>
          </a:p>
          <a:p>
            <a:pPr lvl="1" algn="just"/>
            <a:endParaRPr lang="en-US" sz="2800" dirty="0">
              <a:solidFill>
                <a:schemeClr val="bg1"/>
              </a:solidFill>
              <a:latin typeface="+mn-lt"/>
              <a:cs typeface="Times New Roman" pitchFamily="18" charset="0"/>
            </a:endParaRPr>
          </a:p>
          <a:p>
            <a:pPr algn="just">
              <a:buFontTx/>
              <a:buChar char="-"/>
            </a:pPr>
            <a:r>
              <a:rPr lang="en-US" sz="3200" b="1" dirty="0">
                <a:solidFill>
                  <a:srgbClr val="66FF33"/>
                </a:solidFill>
                <a:latin typeface="+mj-lt"/>
                <a:cs typeface="Times New Roman" pitchFamily="18" charset="0"/>
              </a:rPr>
              <a:t> De novo AIH after LT (</a:t>
            </a:r>
            <a:r>
              <a:rPr lang="en-US" sz="3200" b="1" dirty="0" err="1">
                <a:solidFill>
                  <a:srgbClr val="66FF33"/>
                </a:solidFill>
                <a:latin typeface="+mj-lt"/>
                <a:cs typeface="Times New Roman" pitchFamily="18" charset="0"/>
              </a:rPr>
              <a:t>allimmune</a:t>
            </a:r>
            <a:r>
              <a:rPr lang="en-US" sz="3200" b="1" dirty="0">
                <a:solidFill>
                  <a:srgbClr val="66FF33"/>
                </a:solidFill>
                <a:latin typeface="+mj-lt"/>
                <a:cs typeface="Times New Roman" pitchFamily="18" charset="0"/>
              </a:rPr>
              <a:t> hepatitis)</a:t>
            </a:r>
          </a:p>
          <a:p>
            <a:pPr algn="just">
              <a:buFontTx/>
              <a:buChar char="-"/>
            </a:pPr>
            <a:r>
              <a:rPr lang="en-US" sz="3200" dirty="0">
                <a:latin typeface="+mn-lt"/>
                <a:cs typeface="Times New Roman" pitchFamily="18" charset="0"/>
              </a:rPr>
              <a:t> </a:t>
            </a:r>
            <a:r>
              <a:rPr lang="en-US" sz="3200" dirty="0"/>
              <a:t>This clinical entity has features of a steroid-responsive AIH in patients transplanted for other non-immune indications.</a:t>
            </a:r>
          </a:p>
          <a:p>
            <a:pPr algn="just">
              <a:buFontTx/>
              <a:buChar char="-"/>
            </a:pPr>
            <a:endParaRPr lang="en-US" sz="3200" dirty="0"/>
          </a:p>
          <a:p>
            <a:pPr algn="just">
              <a:buFontTx/>
              <a:buChar char="-"/>
            </a:pPr>
            <a:r>
              <a:rPr lang="en-US" sz="3200" dirty="0"/>
              <a:t> It is characterized by a biochemical hepatitis, circulating autoantibodies, elevated </a:t>
            </a:r>
            <a:r>
              <a:rPr lang="en-US" sz="3200" dirty="0" err="1"/>
              <a:t>immunoglobulins</a:t>
            </a:r>
            <a:r>
              <a:rPr lang="en-US" sz="3200" dirty="0"/>
              <a:t> and an inflammatory</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6001643"/>
          </a:xfrm>
          <a:prstGeom prst="rect">
            <a:avLst/>
          </a:prstGeom>
          <a:noFill/>
        </p:spPr>
        <p:txBody>
          <a:bodyPr wrap="square" rtlCol="1">
            <a:spAutoFit/>
          </a:bodyPr>
          <a:lstStyle/>
          <a:p>
            <a:pPr lvl="0" algn="just"/>
            <a:r>
              <a:rPr lang="en-US" sz="3200" dirty="0">
                <a:solidFill>
                  <a:srgbClr val="FFFFFF"/>
                </a:solidFill>
                <a:latin typeface="Arial"/>
                <a:cs typeface="Times New Roman" pitchFamily="18" charset="0"/>
              </a:rPr>
              <a:t>infiltration with interface hepatitis.</a:t>
            </a:r>
          </a:p>
          <a:p>
            <a:pPr algn="just"/>
            <a:r>
              <a:rPr lang="en-US" sz="3200" dirty="0">
                <a:solidFill>
                  <a:schemeClr val="bg1"/>
                </a:solidFill>
                <a:latin typeface="+mn-lt"/>
                <a:cs typeface="Times New Roman" pitchFamily="18" charset="0"/>
              </a:rPr>
              <a:t> </a:t>
            </a:r>
          </a:p>
          <a:p>
            <a:pPr algn="just">
              <a:buFontTx/>
              <a:buChar char="-"/>
            </a:pPr>
            <a:r>
              <a:rPr lang="en-US" sz="3200" dirty="0"/>
              <a:t> Children are more at risk than adults, particularly those undergoing transplant for biliary atresia, but the condition is still relatively uncommon.</a:t>
            </a:r>
          </a:p>
          <a:p>
            <a:pPr algn="just">
              <a:buFontTx/>
              <a:buChar char="-"/>
            </a:pPr>
            <a:endParaRPr lang="en-US" sz="3200" dirty="0"/>
          </a:p>
          <a:p>
            <a:pPr algn="just">
              <a:buFontTx/>
              <a:buChar char="-"/>
            </a:pPr>
            <a:r>
              <a:rPr lang="en-US" sz="3200" dirty="0"/>
              <a:t> There is usually a good response to additional </a:t>
            </a:r>
            <a:r>
              <a:rPr lang="en-US" sz="3200" dirty="0" err="1"/>
              <a:t>immunosuppression</a:t>
            </a:r>
            <a:r>
              <a:rPr lang="en-US" sz="3200" dirty="0"/>
              <a:t> with corticosteroids, but in some cases there is progression to cirrhosis and subsequent graft failure.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686800" cy="1785104"/>
          </a:xfrm>
          <a:prstGeom prst="rect">
            <a:avLst/>
          </a:prstGeom>
          <a:noFill/>
        </p:spPr>
        <p:txBody>
          <a:bodyPr wrap="square" rtlCol="1">
            <a:spAutoFit/>
          </a:bodyPr>
          <a:lstStyle/>
          <a:p>
            <a:pPr marL="533400" indent="-533400" algn="just"/>
            <a:r>
              <a:rPr lang="en-US" sz="3600" b="1" dirty="0">
                <a:solidFill>
                  <a:srgbClr val="FFFF00"/>
                </a:solidFill>
                <a:latin typeface="+mj-lt"/>
                <a:cs typeface="Times New Roman" pitchFamily="18" charset="0"/>
              </a:rPr>
              <a:t>Survival of patients with AIH</a:t>
            </a:r>
          </a:p>
          <a:p>
            <a:pPr marL="742950" indent="-742950" algn="just"/>
            <a:endParaRPr lang="en-US" sz="1000" dirty="0">
              <a:solidFill>
                <a:srgbClr val="FFFF00"/>
              </a:solidFill>
              <a:latin typeface="Comic Sans MS" pitchFamily="66" charset="0"/>
              <a:cs typeface="Times New Roman" pitchFamily="18" charset="0"/>
            </a:endParaRPr>
          </a:p>
          <a:p>
            <a:pPr algn="just">
              <a:buFontTx/>
              <a:buChar char="-"/>
            </a:pPr>
            <a:r>
              <a:rPr lang="en-US" sz="3200" dirty="0"/>
              <a:t> Overall 10 year survival for treated patients is 93% and 20 year survival exceeds 80%. </a:t>
            </a:r>
            <a:endParaRPr lang="en-US" sz="280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rot="20732000">
            <a:off x="2136437" y="3268538"/>
            <a:ext cx="4648200" cy="1323439"/>
          </a:xfrm>
          <a:prstGeom prst="rect">
            <a:avLst/>
          </a:prstGeom>
          <a:noFill/>
        </p:spPr>
        <p:txBody>
          <a:bodyPr wrap="square" rtlCol="1">
            <a:spAutoFit/>
          </a:bodyPr>
          <a:lstStyle/>
          <a:p>
            <a:r>
              <a:rPr lang="en-US" sz="8000" b="1" dirty="0">
                <a:solidFill>
                  <a:schemeClr val="bg1"/>
                </a:solidFill>
                <a:effectLst>
                  <a:outerShdw blurRad="38100" dist="38100" dir="2700000" algn="tl">
                    <a:srgbClr val="000000">
                      <a:alpha val="43137"/>
                    </a:srgbClr>
                  </a:outerShdw>
                </a:effectLst>
                <a:latin typeface="Rage Italic" pitchFamily="66" charset="0"/>
              </a:rPr>
              <a:t>Thank you</a:t>
            </a:r>
            <a:endParaRPr lang="ar-EG" sz="8000" b="1" dirty="0">
              <a:solidFill>
                <a:schemeClr val="bg1"/>
              </a:solidFill>
              <a:effectLst>
                <a:outerShdw blurRad="38100" dist="38100" dir="2700000" algn="tl">
                  <a:srgbClr val="000000">
                    <a:alpha val="43137"/>
                  </a:srgbClr>
                </a:outerShdw>
              </a:effectLst>
              <a:latin typeface="Rage Italic" pitchFamily="66" charset="0"/>
            </a:endParaRPr>
          </a:p>
        </p:txBody>
      </p:sp>
    </p:spTree>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Depth</Template>
  <TotalTime>2430</TotalTime>
  <Words>5213</Words>
  <Application>Microsoft Office PowerPoint</Application>
  <PresentationFormat>On-screen Show (4:3)</PresentationFormat>
  <Paragraphs>665</Paragraphs>
  <Slides>94</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94</vt:i4>
      </vt:variant>
    </vt:vector>
  </HeadingPairs>
  <TitlesOfParts>
    <vt:vector size="103" baseType="lpstr">
      <vt:lpstr>Arial</vt:lpstr>
      <vt:lpstr>Calibri</vt:lpstr>
      <vt:lpstr>Comic Sans MS</vt:lpstr>
      <vt:lpstr>Corbel</vt:lpstr>
      <vt:lpstr>Monotype Corsiva</vt:lpstr>
      <vt:lpstr>Rage Italic</vt:lpstr>
      <vt:lpstr>Symbol</vt:lpstr>
      <vt:lpstr>Times New Roman</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Ahmed Abudeif</dc:creator>
  <cp:lastModifiedBy>Ahmed Abudeif</cp:lastModifiedBy>
  <cp:revision>479</cp:revision>
  <cp:lastPrinted>1601-01-01T00:00:00Z</cp:lastPrinted>
  <dcterms:created xsi:type="dcterms:W3CDTF">1601-01-01T00:00:00Z</dcterms:created>
  <dcterms:modified xsi:type="dcterms:W3CDTF">2018-10-15T00:45:17Z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